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55" r:id="rId3"/>
  </p:sldMasterIdLst>
  <p:notesMasterIdLst>
    <p:notesMasterId r:id="rId27"/>
  </p:notesMasterIdLst>
  <p:sldIdLst>
    <p:sldId id="279" r:id="rId4"/>
    <p:sldId id="280" r:id="rId5"/>
    <p:sldId id="285" r:id="rId6"/>
    <p:sldId id="281" r:id="rId7"/>
    <p:sldId id="259" r:id="rId8"/>
    <p:sldId id="260" r:id="rId9"/>
    <p:sldId id="261" r:id="rId10"/>
    <p:sldId id="262" r:id="rId11"/>
    <p:sldId id="282" r:id="rId12"/>
    <p:sldId id="264" r:id="rId13"/>
    <p:sldId id="265" r:id="rId14"/>
    <p:sldId id="266" r:id="rId15"/>
    <p:sldId id="268" r:id="rId16"/>
    <p:sldId id="269" r:id="rId17"/>
    <p:sldId id="278" r:id="rId18"/>
    <p:sldId id="283" r:id="rId19"/>
    <p:sldId id="271" r:id="rId20"/>
    <p:sldId id="272" r:id="rId21"/>
    <p:sldId id="273" r:id="rId22"/>
    <p:sldId id="277" r:id="rId23"/>
    <p:sldId id="284" r:id="rId24"/>
    <p:sldId id="275" r:id="rId25"/>
    <p:sldId id="276" r:id="rId26"/>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850" autoAdjust="0"/>
  </p:normalViewPr>
  <p:slideViewPr>
    <p:cSldViewPr>
      <p:cViewPr varScale="1">
        <p:scale>
          <a:sx n="70" d="100"/>
          <a:sy n="70" d="100"/>
        </p:scale>
        <p:origin x="-2118" y="-96"/>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57"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1048758"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ABFA077-034F-4BE1-9787-6F0D354D2883}" type="datetimeFigureOut">
              <a:rPr lang="zh-CN" altLang="en-US" smtClean="0"/>
              <a:pPr/>
              <a:t>2018/3/31</a:t>
            </a:fld>
            <a:endParaRPr lang="zh-CN" altLang="en-US"/>
          </a:p>
        </p:txBody>
      </p:sp>
      <p:sp>
        <p:nvSpPr>
          <p:cNvPr id="1048759"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60"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761"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1048762"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5FF25E4-D69E-4EA0-9DAD-063DCB6B3C00}" type="slidenum">
              <a:rPr lang="zh-CN" altLang="en-US" smtClean="0"/>
              <a:pPr/>
              <a:t>‹#›</a:t>
            </a:fld>
            <a:endParaRPr lang="zh-CN" altLang="en-US"/>
          </a:p>
        </p:txBody>
      </p:sp>
    </p:spTree>
    <p:extLst>
      <p:ext uri="{BB962C8B-B14F-4D97-AF65-F5344CB8AC3E}">
        <p14:creationId xmlns="" xmlns:p14="http://schemas.microsoft.com/office/powerpoint/2010/main" val="108994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Times New Roman" pitchFamily="18" charset="0"/>
              <a:cs typeface="Times New Roman" pitchFamily="18" charset="0"/>
            </a:endParaRPr>
          </a:p>
        </p:txBody>
      </p:sp>
      <p:sp>
        <p:nvSpPr>
          <p:cNvPr id="4" name="灯片编号占位符 3"/>
          <p:cNvSpPr>
            <a:spLocks noGrp="1"/>
          </p:cNvSpPr>
          <p:nvPr>
            <p:ph type="sldNum" sz="quarter" idx="10"/>
          </p:nvPr>
        </p:nvSpPr>
        <p:spPr/>
        <p:txBody>
          <a:bodyPr/>
          <a:lstStyle/>
          <a:p>
            <a:pPr>
              <a:defRPr/>
            </a:pPr>
            <a:fld id="{B980C18C-B797-4CF8-831D-F06934F7481B}" type="slidenum">
              <a:rPr lang="zh-CN" altLang="en-US" smtClean="0"/>
              <a:pPr>
                <a:defRPr/>
              </a:pPr>
              <a:t>1</a:t>
            </a:fld>
            <a:endParaRPr lang="zh-CN" altLang="en-US"/>
          </a:p>
        </p:txBody>
      </p:sp>
    </p:spTree>
    <p:extLst>
      <p:ext uri="{BB962C8B-B14F-4D97-AF65-F5344CB8AC3E}">
        <p14:creationId xmlns="" xmlns:p14="http://schemas.microsoft.com/office/powerpoint/2010/main" val="94862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幻灯片图像占位符 1"/>
          <p:cNvSpPr>
            <a:spLocks noGrp="1" noRot="1" noChangeAspect="1"/>
          </p:cNvSpPr>
          <p:nvPr>
            <p:ph type="sldImg"/>
          </p:nvPr>
        </p:nvSpPr>
        <p:spPr/>
      </p:sp>
      <p:sp>
        <p:nvSpPr>
          <p:cNvPr id="1048641"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To solve the head-of-line blocking, CAPS limits long flows to only few paths by ECMP.  </a:t>
            </a:r>
          </a:p>
          <a:p>
            <a:r>
              <a:rPr lang="en-US" altLang="zh-CN" sz="1200" b="0" i="0" u="none" strike="noStrike" kern="1200" baseline="0" dirty="0" smtClean="0">
                <a:solidFill>
                  <a:schemeClr val="tx1"/>
                </a:solidFill>
                <a:latin typeface="+mn-lt"/>
                <a:ea typeface="+mn-ea"/>
                <a:cs typeface="+mn-cs"/>
              </a:rPr>
              <a:t>And simply spread packets of short flows to all paths by RPS and make full use of the multiple paths.</a:t>
            </a:r>
          </a:p>
          <a:p>
            <a:r>
              <a:rPr lang="en-US" altLang="zh-CN" sz="1200" b="0" i="0" u="none" strike="noStrike" kern="1200" baseline="0" dirty="0" smtClean="0">
                <a:solidFill>
                  <a:schemeClr val="tx1"/>
                </a:solidFill>
                <a:latin typeface="+mn-lt"/>
                <a:ea typeface="+mn-ea"/>
                <a:cs typeface="+mn-cs"/>
              </a:rPr>
              <a:t>So most packets of the short flows are unblocked and therefore achieve the lower </a:t>
            </a:r>
            <a:r>
              <a:rPr lang="en-US" altLang="zh-CN" sz="1200" b="0" i="0" u="none" strike="noStrike" kern="1200" baseline="0" dirty="0" err="1" smtClean="0">
                <a:solidFill>
                  <a:schemeClr val="tx1"/>
                </a:solidFill>
                <a:latin typeface="+mn-lt"/>
                <a:ea typeface="+mn-ea"/>
                <a:cs typeface="+mn-cs"/>
              </a:rPr>
              <a:t>queueing</a:t>
            </a:r>
            <a:r>
              <a:rPr lang="en-US" altLang="zh-CN" sz="1200" b="0" i="0" u="none" strike="noStrike" kern="1200" baseline="0" dirty="0" smtClean="0">
                <a:solidFill>
                  <a:schemeClr val="tx1"/>
                </a:solidFill>
                <a:latin typeface="+mn-lt"/>
                <a:ea typeface="+mn-ea"/>
                <a:cs typeface="+mn-cs"/>
              </a:rPr>
              <a:t> delay.</a:t>
            </a:r>
          </a:p>
          <a:p>
            <a:r>
              <a:rPr lang="en-US" altLang="zh-CN" sz="1200" b="0" i="0" u="none" strike="noStrike" kern="1200" baseline="0" dirty="0" smtClean="0">
                <a:solidFill>
                  <a:schemeClr val="tx1"/>
                </a:solidFill>
                <a:latin typeface="+mn-lt"/>
                <a:ea typeface="+mn-ea"/>
                <a:cs typeface="+mn-cs"/>
              </a:rPr>
              <a:t>figure, there are 40 equal cost paths.</a:t>
            </a:r>
          </a:p>
          <a:p>
            <a:r>
              <a:rPr lang="en-US" altLang="zh-CN" sz="1200" b="0" i="0" u="none" strike="noStrike" kern="1200" baseline="0" dirty="0" smtClean="0">
                <a:solidFill>
                  <a:schemeClr val="tx1"/>
                </a:solidFill>
                <a:latin typeface="+mn-lt"/>
                <a:ea typeface="+mn-ea"/>
                <a:cs typeface="+mn-cs"/>
              </a:rPr>
              <a:t>4 blocked paths with long flows have much large RTT. </a:t>
            </a:r>
          </a:p>
          <a:p>
            <a:r>
              <a:rPr lang="en-US" altLang="zh-CN" sz="1200" b="0" i="0" u="none" strike="noStrike" kern="1200" baseline="0" dirty="0" smtClean="0">
                <a:solidFill>
                  <a:schemeClr val="tx1"/>
                </a:solidFill>
                <a:latin typeface="+mn-lt"/>
                <a:ea typeface="+mn-ea"/>
                <a:cs typeface="+mn-cs"/>
              </a:rPr>
              <a:t>And the other 36 unblocked paths have small RTT with only short flows. </a:t>
            </a:r>
          </a:p>
          <a:p>
            <a:r>
              <a:rPr lang="en-US" altLang="zh-CN" sz="1200" b="0" i="0" u="none" strike="noStrike" kern="1200" baseline="0" dirty="0" smtClean="0">
                <a:solidFill>
                  <a:schemeClr val="tx1"/>
                </a:solidFill>
                <a:latin typeface="+mn-lt"/>
                <a:ea typeface="+mn-ea"/>
                <a:cs typeface="+mn-cs"/>
              </a:rPr>
              <a:t>So the blocking probability by long flows can be estimated as 0.1.</a:t>
            </a:r>
            <a:endParaRPr lang="en-US" altLang="zh-CN" b="0" dirty="0" smtClean="0"/>
          </a:p>
        </p:txBody>
      </p:sp>
      <p:sp>
        <p:nvSpPr>
          <p:cNvPr id="1048642" name="灯片编号占位符 3"/>
          <p:cNvSpPr>
            <a:spLocks noGrp="1"/>
          </p:cNvSpPr>
          <p:nvPr>
            <p:ph type="sldNum" sz="quarter" idx="10"/>
          </p:nvPr>
        </p:nvSpPr>
        <p:spPr/>
        <p:txBody>
          <a:bodyPr/>
          <a:lstStyle/>
          <a:p>
            <a:fld id="{E5FF25E4-D69E-4EA0-9DAD-063DCB6B3C00}" type="slidenum">
              <a:rPr lang="zh-CN" altLang="en-US" smtClean="0"/>
              <a:pPr/>
              <a:t>10</a:t>
            </a:fld>
            <a:endParaRPr lang="zh-CN" altLang="en-US"/>
          </a:p>
        </p:txBody>
      </p:sp>
    </p:spTree>
    <p:extLst>
      <p:ext uri="{BB962C8B-B14F-4D97-AF65-F5344CB8AC3E}">
        <p14:creationId xmlns="" xmlns:p14="http://schemas.microsoft.com/office/powerpoint/2010/main" val="1170070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幻灯片图像占位符 1"/>
          <p:cNvSpPr>
            <a:spLocks noGrp="1" noRot="1" noChangeAspect="1"/>
          </p:cNvSpPr>
          <p:nvPr>
            <p:ph type="sldImg"/>
          </p:nvPr>
        </p:nvSpPr>
        <p:spPr/>
      </p:sp>
      <p:sp>
        <p:nvSpPr>
          <p:cNvPr id="1048648"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To solve the out-of-order problem, we use FEC coding technology to encode the short flows. So even if some encoded packets are blocked by the long flows, the source packets can be recovered from the other non-blocked encoded packets.</a:t>
            </a:r>
          </a:p>
          <a:p>
            <a:r>
              <a:rPr lang="en-US" altLang="zh-CN" b="0" dirty="0" smtClean="0"/>
              <a:t>To improve the throughput of long flows, </a:t>
            </a:r>
            <a:r>
              <a:rPr lang="en-US" altLang="zh-CN" sz="1200" b="0" i="0" u="none" strike="noStrike" kern="1200" baseline="0" dirty="0" smtClean="0">
                <a:solidFill>
                  <a:schemeClr val="tx1"/>
                </a:solidFill>
                <a:latin typeface="+mn-lt"/>
                <a:ea typeface="+mn-ea"/>
                <a:cs typeface="+mn-cs"/>
              </a:rPr>
              <a:t>we adopt different strategies to control the long flows according to the traffic pattern of short flows.</a:t>
            </a:r>
            <a:endParaRPr lang="en-US" altLang="zh-CN" b="0" dirty="0" smtClean="0"/>
          </a:p>
          <a:p>
            <a:r>
              <a:rPr lang="en-US" altLang="zh-CN" b="0" dirty="0" smtClean="0"/>
              <a:t>figure, the </a:t>
            </a:r>
            <a:r>
              <a:rPr lang="en-US" altLang="zh-CN" sz="1200" b="0" i="0" u="none" strike="noStrike" kern="1200" baseline="0" dirty="0" smtClean="0">
                <a:solidFill>
                  <a:schemeClr val="tx1"/>
                </a:solidFill>
                <a:latin typeface="+mn-lt"/>
                <a:ea typeface="+mn-ea"/>
                <a:cs typeface="+mn-cs"/>
              </a:rPr>
              <a:t>ON/OFF mode for short flows. The blue line clearly shows the throughput of short flows. </a:t>
            </a:r>
          </a:p>
          <a:p>
            <a:r>
              <a:rPr lang="en-US" altLang="zh-CN" sz="1200" b="0" i="0" u="none" strike="noStrike" kern="1200" baseline="0" dirty="0" smtClean="0">
                <a:solidFill>
                  <a:schemeClr val="tx1"/>
                </a:solidFill>
                <a:latin typeface="+mn-lt"/>
                <a:ea typeface="+mn-ea"/>
                <a:cs typeface="+mn-cs"/>
              </a:rPr>
              <a:t>Fortunately, when the short flows are in OFF mode, </a:t>
            </a:r>
            <a:r>
              <a:rPr lang="en-US" altLang="zh-CN" b="0" dirty="0" smtClean="0"/>
              <a:t>we can spread</a:t>
            </a:r>
            <a:r>
              <a:rPr lang="en-US" altLang="zh-CN" b="0" baseline="0" dirty="0" smtClean="0"/>
              <a:t> the</a:t>
            </a:r>
            <a:r>
              <a:rPr lang="en-US" altLang="zh-CN" sz="1200" b="0" i="0" u="none" strike="noStrike" kern="1200" baseline="0" dirty="0" smtClean="0">
                <a:solidFill>
                  <a:schemeClr val="tx1"/>
                </a:solidFill>
                <a:latin typeface="+mn-lt"/>
                <a:ea typeface="+mn-ea"/>
                <a:cs typeface="+mn-cs"/>
              </a:rPr>
              <a:t> long flows to all paths with RPS to achieve high throughput.</a:t>
            </a:r>
            <a:endParaRPr lang="en-US" altLang="zh-CN" dirty="0" smtClean="0"/>
          </a:p>
        </p:txBody>
      </p:sp>
      <p:sp>
        <p:nvSpPr>
          <p:cNvPr id="1048649" name="灯片编号占位符 3"/>
          <p:cNvSpPr>
            <a:spLocks noGrp="1"/>
          </p:cNvSpPr>
          <p:nvPr>
            <p:ph type="sldNum" sz="quarter" idx="10"/>
          </p:nvPr>
        </p:nvSpPr>
        <p:spPr/>
        <p:txBody>
          <a:bodyPr/>
          <a:lstStyle/>
          <a:p>
            <a:fld id="{E5FF25E4-D69E-4EA0-9DAD-063DCB6B3C00}" type="slidenum">
              <a:rPr lang="zh-CN" altLang="en-US" smtClean="0"/>
              <a:pPr/>
              <a:t>11</a:t>
            </a:fld>
            <a:endParaRPr lang="zh-CN" altLang="en-US"/>
          </a:p>
        </p:txBody>
      </p:sp>
    </p:spTree>
    <p:extLst>
      <p:ext uri="{BB962C8B-B14F-4D97-AF65-F5344CB8AC3E}">
        <p14:creationId xmlns="" xmlns:p14="http://schemas.microsoft.com/office/powerpoint/2010/main" val="30016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幻灯片图像占位符 1"/>
          <p:cNvSpPr>
            <a:spLocks noGrp="1" noRot="1" noChangeAspect="1"/>
          </p:cNvSpPr>
          <p:nvPr>
            <p:ph type="sldImg"/>
          </p:nvPr>
        </p:nvSpPr>
        <p:spPr/>
      </p:sp>
      <p:sp>
        <p:nvSpPr>
          <p:cNvPr id="1048662"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overview of CAPS. There are three key modules. </a:t>
            </a:r>
          </a:p>
          <a:p>
            <a:r>
              <a:rPr lang="en-US" altLang="zh-CN" sz="1200" b="0" i="0" u="none" strike="noStrike" kern="1200" baseline="0" dirty="0" smtClean="0">
                <a:solidFill>
                  <a:schemeClr val="tx1"/>
                </a:solidFill>
                <a:latin typeface="+mn-lt"/>
                <a:ea typeface="+mn-ea"/>
                <a:cs typeface="+mn-cs"/>
              </a:rPr>
              <a:t>The first one is Encoding Module. On the sender side, the source packets from the transport layer cache into an encoding buffer. Then the source packets are encoded and delivered to the network layer. </a:t>
            </a:r>
          </a:p>
          <a:p>
            <a:r>
              <a:rPr lang="en-US" altLang="zh-CN" sz="1200" b="0" i="0" u="none" strike="noStrike" kern="1200" baseline="0" dirty="0" smtClean="0">
                <a:solidFill>
                  <a:schemeClr val="tx1"/>
                </a:solidFill>
                <a:latin typeface="+mn-lt"/>
                <a:ea typeface="+mn-ea"/>
                <a:cs typeface="+mn-cs"/>
              </a:rPr>
              <a:t>The second one is Packet spraying module. At the switch, the packets of the short flows are spread to all output ports by RPS. The long flows are transmitted by ECMP or RPS respectively according to the mode of short flows.</a:t>
            </a:r>
          </a:p>
          <a:p>
            <a:r>
              <a:rPr lang="en-US" altLang="zh-CN" sz="1200" b="0" i="0" u="none" strike="noStrike" kern="1200" baseline="0" dirty="0" smtClean="0">
                <a:solidFill>
                  <a:schemeClr val="tx1"/>
                </a:solidFill>
                <a:latin typeface="+mn-lt"/>
                <a:ea typeface="+mn-ea"/>
                <a:cs typeface="+mn-cs"/>
              </a:rPr>
              <a:t>The last one is Decoding module. On the receiver side, the encoded packets from the network layer are cached into the decoding buffer. The  source packets are decoded. And then hand them up to the TCP layer.</a:t>
            </a:r>
          </a:p>
          <a:p>
            <a:r>
              <a:rPr lang="en-US" altLang="zh-CN" sz="1200" b="0" i="0" u="none" strike="noStrike" kern="1200" baseline="0" dirty="0" smtClean="0">
                <a:solidFill>
                  <a:schemeClr val="tx1"/>
                </a:solidFill>
                <a:latin typeface="+mn-lt"/>
                <a:ea typeface="+mn-ea"/>
                <a:cs typeface="+mn-cs"/>
              </a:rPr>
              <a:t>The encoding and decoding modules only needs to be deployed between the TCP and IP layers at the end hosts, so we make no modifications on the existing TCP/IP protocols.</a:t>
            </a:r>
          </a:p>
          <a:p>
            <a:endParaRPr lang="en-US" altLang="zh-CN" sz="1200" b="0" i="0" u="none" strike="noStrike" kern="1200" baseline="0" dirty="0" smtClean="0">
              <a:solidFill>
                <a:schemeClr val="tx1"/>
              </a:solidFill>
              <a:latin typeface="+mn-lt"/>
              <a:ea typeface="+mn-ea"/>
              <a:cs typeface="+mn-cs"/>
            </a:endParaRPr>
          </a:p>
        </p:txBody>
      </p:sp>
      <p:sp>
        <p:nvSpPr>
          <p:cNvPr id="1048663" name="灯片编号占位符 3"/>
          <p:cNvSpPr>
            <a:spLocks noGrp="1"/>
          </p:cNvSpPr>
          <p:nvPr>
            <p:ph type="sldNum" sz="quarter" idx="10"/>
          </p:nvPr>
        </p:nvSpPr>
        <p:spPr/>
        <p:txBody>
          <a:bodyPr/>
          <a:lstStyle/>
          <a:p>
            <a:fld id="{E5FF25E4-D69E-4EA0-9DAD-063DCB6B3C00}" type="slidenum">
              <a:rPr lang="zh-CN" altLang="en-US" smtClean="0"/>
              <a:pPr/>
              <a:t>12</a:t>
            </a:fld>
            <a:endParaRPr lang="zh-CN" altLang="en-US"/>
          </a:p>
        </p:txBody>
      </p:sp>
    </p:spTree>
    <p:extLst>
      <p:ext uri="{BB962C8B-B14F-4D97-AF65-F5344CB8AC3E}">
        <p14:creationId xmlns="" xmlns:p14="http://schemas.microsoft.com/office/powerpoint/2010/main" val="1100127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幻灯片图像占位符 1"/>
          <p:cNvSpPr>
            <a:spLocks noGrp="1" noRot="1" noChangeAspect="1"/>
          </p:cNvSpPr>
          <p:nvPr>
            <p:ph type="sldImg"/>
          </p:nvPr>
        </p:nvSpPr>
        <p:spPr/>
      </p:sp>
      <p:sp>
        <p:nvSpPr>
          <p:cNvPr id="1048675"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data transmission for a coding unit.</a:t>
            </a:r>
          </a:p>
          <a:p>
            <a:r>
              <a:rPr lang="en-US" altLang="zh-CN" sz="1200" b="0" i="0" u="none" strike="noStrike" kern="1200" baseline="0" dirty="0" smtClean="0">
                <a:solidFill>
                  <a:schemeClr val="tx1"/>
                </a:solidFill>
                <a:latin typeface="+mn-lt"/>
                <a:ea typeface="+mn-ea"/>
                <a:cs typeface="+mn-cs"/>
              </a:rPr>
              <a:t>A code unit containing </a:t>
            </a:r>
            <a:r>
              <a:rPr lang="en-US" altLang="zh-CN" sz="1200" b="0" i="1" u="none" strike="noStrike" kern="1200" baseline="0" dirty="0" smtClean="0">
                <a:solidFill>
                  <a:schemeClr val="tx1"/>
                </a:solidFill>
                <a:latin typeface="+mn-lt"/>
                <a:ea typeface="+mn-ea"/>
                <a:cs typeface="+mn-cs"/>
              </a:rPr>
              <a:t>k </a:t>
            </a:r>
            <a:r>
              <a:rPr lang="en-US" altLang="zh-CN" sz="1200" b="0" i="0" u="none" strike="noStrike" kern="1200" baseline="0" dirty="0" smtClean="0">
                <a:solidFill>
                  <a:schemeClr val="tx1"/>
                </a:solidFill>
                <a:latin typeface="+mn-lt"/>
                <a:ea typeface="+mn-ea"/>
                <a:cs typeface="+mn-cs"/>
              </a:rPr>
              <a:t>source packets is encoded into </a:t>
            </a:r>
            <a:r>
              <a:rPr lang="en-US" altLang="zh-CN" sz="1200" b="0" i="1" u="none" strike="noStrike" kern="1200" baseline="0" dirty="0" smtClean="0">
                <a:solidFill>
                  <a:schemeClr val="tx1"/>
                </a:solidFill>
                <a:latin typeface="+mn-lt"/>
                <a:ea typeface="+mn-ea"/>
                <a:cs typeface="+mn-cs"/>
              </a:rPr>
              <a:t>k </a:t>
            </a:r>
            <a:r>
              <a:rPr lang="en-US" altLang="zh-CN" sz="1200" b="0" i="0" u="none" strike="noStrike" kern="1200" baseline="0" dirty="0" smtClean="0">
                <a:solidFill>
                  <a:schemeClr val="tx1"/>
                </a:solidFill>
                <a:latin typeface="+mn-lt"/>
                <a:ea typeface="+mn-ea"/>
                <a:cs typeface="+mn-cs"/>
              </a:rPr>
              <a:t>+</a:t>
            </a:r>
            <a:r>
              <a:rPr lang="en-US" altLang="zh-CN" sz="1200" b="0" i="1" u="none" strike="noStrike" kern="1200" baseline="0" dirty="0" smtClean="0">
                <a:solidFill>
                  <a:schemeClr val="tx1"/>
                </a:solidFill>
                <a:latin typeface="+mn-lt"/>
                <a:ea typeface="+mn-ea"/>
                <a:cs typeface="+mn-cs"/>
              </a:rPr>
              <a:t>r </a:t>
            </a:r>
            <a:r>
              <a:rPr lang="en-US" altLang="zh-CN" sz="1200" b="0" i="0" u="none" strike="noStrike" kern="1200" baseline="0" dirty="0" smtClean="0">
                <a:solidFill>
                  <a:schemeClr val="tx1"/>
                </a:solidFill>
                <a:latin typeface="+mn-lt"/>
                <a:ea typeface="+mn-ea"/>
                <a:cs typeface="+mn-cs"/>
              </a:rPr>
              <a:t>encoded packets at the sender. </a:t>
            </a:r>
          </a:p>
          <a:p>
            <a:r>
              <a:rPr lang="en-US" altLang="zh-CN" sz="1200" b="0" i="0" u="none" strike="noStrike" kern="1200" baseline="0" dirty="0" smtClean="0">
                <a:solidFill>
                  <a:schemeClr val="tx1"/>
                </a:solidFill>
                <a:latin typeface="+mn-lt"/>
                <a:ea typeface="+mn-ea"/>
                <a:cs typeface="+mn-cs"/>
              </a:rPr>
              <a:t>The receiver performs decoding process to recover the source packets from any set of </a:t>
            </a:r>
            <a:r>
              <a:rPr lang="en-US" altLang="zh-CN" sz="1200" b="0" i="1" u="none" strike="noStrike" kern="1200" baseline="0" dirty="0" smtClean="0">
                <a:solidFill>
                  <a:schemeClr val="tx1"/>
                </a:solidFill>
                <a:latin typeface="+mn-lt"/>
                <a:ea typeface="+mn-ea"/>
                <a:cs typeface="+mn-cs"/>
              </a:rPr>
              <a:t>k’ </a:t>
            </a:r>
            <a:r>
              <a:rPr lang="en-US" altLang="zh-CN" sz="1200" b="0" i="0" u="none" strike="noStrike" kern="1200" baseline="0" dirty="0" smtClean="0">
                <a:solidFill>
                  <a:schemeClr val="tx1"/>
                </a:solidFill>
                <a:latin typeface="+mn-lt"/>
                <a:ea typeface="+mn-ea"/>
                <a:cs typeface="+mn-cs"/>
              </a:rPr>
              <a:t>encoded packets.</a:t>
            </a:r>
            <a:endParaRPr lang="zh-CN" altLang="en-US" dirty="0" smtClean="0"/>
          </a:p>
          <a:p>
            <a:endParaRPr lang="zh-CN" altLang="en-US" dirty="0"/>
          </a:p>
        </p:txBody>
      </p:sp>
      <p:sp>
        <p:nvSpPr>
          <p:cNvPr id="1048676" name="灯片编号占位符 3"/>
          <p:cNvSpPr>
            <a:spLocks noGrp="1"/>
          </p:cNvSpPr>
          <p:nvPr>
            <p:ph type="sldNum" sz="quarter" idx="10"/>
          </p:nvPr>
        </p:nvSpPr>
        <p:spPr/>
        <p:txBody>
          <a:bodyPr/>
          <a:lstStyle/>
          <a:p>
            <a:fld id="{E5FF25E4-D69E-4EA0-9DAD-063DCB6B3C00}" type="slidenum">
              <a:rPr lang="zh-CN" altLang="en-US" smtClean="0"/>
              <a:pPr/>
              <a:t>13</a:t>
            </a:fld>
            <a:endParaRPr lang="zh-CN" altLang="en-US"/>
          </a:p>
        </p:txBody>
      </p:sp>
    </p:spTree>
    <p:extLst>
      <p:ext uri="{BB962C8B-B14F-4D97-AF65-F5344CB8AC3E}">
        <p14:creationId xmlns="" xmlns:p14="http://schemas.microsoft.com/office/powerpoint/2010/main" val="62212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幻灯片图像占位符 1"/>
          <p:cNvSpPr>
            <a:spLocks noGrp="1" noRot="1" noChangeAspect="1"/>
          </p:cNvSpPr>
          <p:nvPr>
            <p:ph type="sldImg"/>
          </p:nvPr>
        </p:nvSpPr>
        <p:spPr/>
      </p:sp>
      <p:sp>
        <p:nvSpPr>
          <p:cNvPr id="1048685"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During the encoding procession, an important task is to dynamically adjust the number of redundant packets</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according to real-time network traffic.</a:t>
            </a:r>
          </a:p>
          <a:p>
            <a:r>
              <a:rPr lang="en-US" altLang="zh-CN" sz="1200" b="0" i="0" u="none" strike="noStrike" kern="1200" baseline="0" dirty="0" smtClean="0">
                <a:solidFill>
                  <a:schemeClr val="tx1"/>
                </a:solidFill>
                <a:latin typeface="+mn-lt"/>
                <a:ea typeface="+mn-ea"/>
                <a:cs typeface="+mn-cs"/>
              </a:rPr>
              <a:t>equation (1), the least number of redundant packets </a:t>
            </a:r>
            <a:r>
              <a:rPr lang="en-US" altLang="zh-CN" sz="1200" b="0" i="1" u="none" strike="noStrike" kern="1200" baseline="0" dirty="0" smtClean="0">
                <a:solidFill>
                  <a:schemeClr val="tx1"/>
                </a:solidFill>
                <a:latin typeface="+mn-lt"/>
                <a:ea typeface="+mn-ea"/>
                <a:cs typeface="+mn-cs"/>
              </a:rPr>
              <a:t>r  </a:t>
            </a:r>
            <a:r>
              <a:rPr lang="en-US" altLang="zh-CN" sz="1200" b="0" i="0" u="none" strike="noStrike" kern="1200" baseline="0" dirty="0" smtClean="0">
                <a:solidFill>
                  <a:schemeClr val="tx1"/>
                </a:solidFill>
                <a:latin typeface="+mn-lt"/>
                <a:ea typeface="+mn-ea"/>
                <a:cs typeface="+mn-cs"/>
              </a:rPr>
              <a:t>for each </a:t>
            </a:r>
            <a:r>
              <a:rPr lang="en-US" altLang="zh-CN" sz="1200" b="0" i="1" u="none" strike="noStrike" kern="1200" baseline="0" dirty="0" smtClean="0">
                <a:solidFill>
                  <a:schemeClr val="tx1"/>
                </a:solidFill>
                <a:latin typeface="+mn-lt"/>
                <a:ea typeface="+mn-ea"/>
                <a:cs typeface="+mn-cs"/>
              </a:rPr>
              <a:t>k </a:t>
            </a:r>
            <a:r>
              <a:rPr lang="en-US" altLang="zh-CN" sz="1200" b="0" i="0" u="none" strike="noStrike" kern="1200" baseline="0" dirty="0" smtClean="0">
                <a:solidFill>
                  <a:schemeClr val="tx1"/>
                </a:solidFill>
                <a:latin typeface="+mn-lt"/>
                <a:ea typeface="+mn-ea"/>
                <a:cs typeface="+mn-cs"/>
              </a:rPr>
              <a:t>source packets with the blocking probability </a:t>
            </a:r>
            <a:r>
              <a:rPr lang="en-US" altLang="zh-CN" sz="1200" b="0" i="0" u="none" strike="noStrike" kern="1200" baseline="0" dirty="0" err="1" smtClean="0">
                <a:solidFill>
                  <a:schemeClr val="tx1"/>
                </a:solidFill>
                <a:latin typeface="+mn-lt"/>
                <a:ea typeface="+mn-ea"/>
                <a:cs typeface="+mn-cs"/>
              </a:rPr>
              <a:t>pB</a:t>
            </a:r>
            <a:r>
              <a:rPr lang="en-US" altLang="zh-CN" sz="1200" b="0" i="0" u="none" strike="noStrike" kern="1200" baseline="0" dirty="0" smtClean="0">
                <a:solidFill>
                  <a:schemeClr val="tx1"/>
                </a:solidFill>
                <a:latin typeface="+mn-lt"/>
                <a:ea typeface="+mn-ea"/>
                <a:cs typeface="+mn-cs"/>
              </a:rPr>
              <a:t>.</a:t>
            </a:r>
          </a:p>
          <a:p>
            <a:r>
              <a:rPr lang="en-US" altLang="zh-CN" sz="1200" b="0" i="0" u="none" strike="noStrike" kern="1200" baseline="0" dirty="0" smtClean="0">
                <a:solidFill>
                  <a:schemeClr val="tx1"/>
                </a:solidFill>
                <a:latin typeface="+mn-lt"/>
                <a:ea typeface="+mn-ea"/>
                <a:cs typeface="+mn-cs"/>
              </a:rPr>
              <a:t>left figure ,with the increase of </a:t>
            </a:r>
            <a:r>
              <a:rPr lang="en-US" altLang="zh-CN" sz="1200" b="0" i="0" u="none" strike="noStrike" kern="1200" baseline="0" dirty="0" err="1" smtClean="0">
                <a:solidFill>
                  <a:schemeClr val="tx1"/>
                </a:solidFill>
                <a:latin typeface="+mn-lt"/>
                <a:ea typeface="+mn-ea"/>
                <a:cs typeface="+mn-cs"/>
              </a:rPr>
              <a:t>pB</a:t>
            </a:r>
            <a:r>
              <a:rPr lang="en-US" altLang="zh-CN" sz="1200" b="0" i="0" u="none" strike="noStrike" kern="1200" baseline="0" dirty="0" smtClean="0">
                <a:solidFill>
                  <a:schemeClr val="tx1"/>
                </a:solidFill>
                <a:latin typeface="+mn-lt"/>
                <a:ea typeface="+mn-ea"/>
                <a:cs typeface="+mn-cs"/>
              </a:rPr>
              <a:t> and k,  more redundant packets should be needed for decoding.</a:t>
            </a:r>
          </a:p>
          <a:p>
            <a:r>
              <a:rPr lang="en-US" altLang="zh-CN" sz="1200" b="0" i="0" u="none" strike="noStrike" kern="1200" baseline="0" dirty="0" smtClean="0">
                <a:solidFill>
                  <a:schemeClr val="tx1"/>
                </a:solidFill>
                <a:latin typeface="+mn-lt"/>
                <a:ea typeface="+mn-ea"/>
                <a:cs typeface="+mn-cs"/>
              </a:rPr>
              <a:t>equation (2), the successful decoding probability </a:t>
            </a:r>
            <a:r>
              <a:rPr lang="en-US" altLang="zh-CN" sz="1200" b="0" i="0" u="none" strike="noStrike" kern="1200" baseline="0" dirty="0" err="1" smtClean="0">
                <a:solidFill>
                  <a:schemeClr val="tx1"/>
                </a:solidFill>
                <a:latin typeface="+mn-lt"/>
                <a:ea typeface="+mn-ea"/>
                <a:cs typeface="+mn-cs"/>
              </a:rPr>
              <a:t>pS</a:t>
            </a:r>
            <a:r>
              <a:rPr lang="en-US" altLang="zh-CN" sz="1200" b="0" i="0" u="none" strike="noStrike" kern="1200" baseline="0" dirty="0" smtClean="0">
                <a:solidFill>
                  <a:schemeClr val="tx1"/>
                </a:solidFill>
                <a:latin typeface="+mn-lt"/>
                <a:ea typeface="+mn-ea"/>
                <a:cs typeface="+mn-cs"/>
              </a:rPr>
              <a:t> is computed. </a:t>
            </a:r>
          </a:p>
          <a:p>
            <a:r>
              <a:rPr lang="en-US" altLang="zh-CN" sz="1200" b="0" i="0" u="none" strike="noStrike" kern="1200" baseline="0" dirty="0" smtClean="0">
                <a:solidFill>
                  <a:schemeClr val="tx1"/>
                </a:solidFill>
                <a:latin typeface="+mn-lt"/>
                <a:ea typeface="+mn-ea"/>
                <a:cs typeface="+mn-cs"/>
              </a:rPr>
              <a:t>right figure, with the increasing number of redundant packets , the successful decoding probability becomes larger due to more unblocked packets.  </a:t>
            </a:r>
          </a:p>
        </p:txBody>
      </p:sp>
      <p:sp>
        <p:nvSpPr>
          <p:cNvPr id="1048686" name="灯片编号占位符 3"/>
          <p:cNvSpPr>
            <a:spLocks noGrp="1"/>
          </p:cNvSpPr>
          <p:nvPr>
            <p:ph type="sldNum" sz="quarter" idx="10"/>
          </p:nvPr>
        </p:nvSpPr>
        <p:spPr/>
        <p:txBody>
          <a:bodyPr/>
          <a:lstStyle/>
          <a:p>
            <a:fld id="{E5FF25E4-D69E-4EA0-9DAD-063DCB6B3C00}" type="slidenum">
              <a:rPr lang="zh-CN" altLang="en-US" smtClean="0"/>
              <a:pPr/>
              <a:t>14</a:t>
            </a:fld>
            <a:endParaRPr lang="zh-CN" altLang="en-US"/>
          </a:p>
        </p:txBody>
      </p:sp>
    </p:spTree>
    <p:extLst>
      <p:ext uri="{BB962C8B-B14F-4D97-AF65-F5344CB8AC3E}">
        <p14:creationId xmlns="" xmlns:p14="http://schemas.microsoft.com/office/powerpoint/2010/main" val="3030054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幻灯片图像占位符 1"/>
          <p:cNvSpPr>
            <a:spLocks noGrp="1" noRot="1" noChangeAspect="1"/>
          </p:cNvSpPr>
          <p:nvPr>
            <p:ph type="sldImg"/>
          </p:nvPr>
        </p:nvSpPr>
        <p:spPr/>
      </p:sp>
      <p:sp>
        <p:nvSpPr>
          <p:cNvPr id="1048685"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also analysis the delay performance of CAPS.</a:t>
            </a:r>
          </a:p>
          <a:p>
            <a:r>
              <a:rPr lang="en-US" altLang="zh-CN" sz="1200" b="0" i="0" u="none" strike="noStrike" kern="1200" baseline="0" dirty="0" smtClean="0">
                <a:solidFill>
                  <a:schemeClr val="tx1"/>
                </a:solidFill>
                <a:latin typeface="+mn-lt"/>
                <a:ea typeface="+mn-ea"/>
                <a:cs typeface="+mn-cs"/>
              </a:rPr>
              <a:t>In Equation 1, </a:t>
            </a:r>
            <a:r>
              <a:rPr lang="en-US" altLang="zh-CN" sz="1200" b="0" i="0" u="none" strike="noStrike" kern="1200" baseline="0" dirty="0" err="1" smtClean="0">
                <a:solidFill>
                  <a:schemeClr val="tx1"/>
                </a:solidFill>
                <a:latin typeface="+mn-lt"/>
                <a:ea typeface="+mn-ea"/>
                <a:cs typeface="+mn-cs"/>
              </a:rPr>
              <a:t>dnc</a:t>
            </a:r>
            <a:r>
              <a:rPr lang="en-US" altLang="zh-CN" sz="1200" b="0" i="0" u="none" strike="noStrike" kern="1200" baseline="0" dirty="0" smtClean="0">
                <a:solidFill>
                  <a:schemeClr val="tx1"/>
                </a:solidFill>
                <a:latin typeface="+mn-lt"/>
                <a:ea typeface="+mn-ea"/>
                <a:cs typeface="+mn-cs"/>
              </a:rPr>
              <a:t> is the average delay of k packets without coding</a:t>
            </a:r>
          </a:p>
          <a:p>
            <a:r>
              <a:rPr lang="en-US" altLang="zh-CN" sz="1200" b="0" i="0" u="none" strike="noStrike" kern="1200" baseline="0" smtClean="0">
                <a:solidFill>
                  <a:schemeClr val="tx1"/>
                </a:solidFill>
                <a:latin typeface="+mn-lt"/>
                <a:ea typeface="+mn-ea"/>
                <a:cs typeface="+mn-cs"/>
              </a:rPr>
              <a:t>In Equation 2, dc </a:t>
            </a:r>
            <a:r>
              <a:rPr lang="en-US" altLang="zh-CN" sz="1200" b="0" i="0" u="none" strike="noStrike" kern="1200" baseline="0" dirty="0" smtClean="0">
                <a:solidFill>
                  <a:schemeClr val="tx1"/>
                </a:solidFill>
                <a:latin typeface="+mn-lt"/>
                <a:ea typeface="+mn-ea"/>
                <a:cs typeface="+mn-cs"/>
              </a:rPr>
              <a:t>is the average coding delay for a coding unit</a:t>
            </a:r>
          </a:p>
          <a:p>
            <a:r>
              <a:rPr lang="en-US" altLang="zh-CN" sz="1200" b="0" i="0" u="none" strike="noStrike" kern="1200" baseline="0" dirty="0" smtClean="0">
                <a:solidFill>
                  <a:schemeClr val="tx1"/>
                </a:solidFill>
                <a:latin typeface="+mn-lt"/>
                <a:ea typeface="+mn-ea"/>
                <a:cs typeface="+mn-cs"/>
              </a:rPr>
              <a:t>Left figure clearly show </a:t>
            </a:r>
            <a:r>
              <a:rPr lang="en-US" altLang="zh-CN" sz="1200" b="0" i="0" u="none" strike="noStrike" kern="1200" baseline="0" dirty="0" err="1" smtClean="0">
                <a:solidFill>
                  <a:schemeClr val="tx1"/>
                </a:solidFill>
                <a:latin typeface="+mn-lt"/>
                <a:ea typeface="+mn-ea"/>
                <a:cs typeface="+mn-cs"/>
              </a:rPr>
              <a:t>dnc</a:t>
            </a:r>
            <a:r>
              <a:rPr lang="en-US" altLang="zh-CN" sz="1200" b="0" i="0" u="none" strike="noStrike" kern="1200" baseline="0" dirty="0" smtClean="0">
                <a:solidFill>
                  <a:schemeClr val="tx1"/>
                </a:solidFill>
                <a:latin typeface="+mn-lt"/>
                <a:ea typeface="+mn-ea"/>
                <a:cs typeface="+mn-cs"/>
              </a:rPr>
              <a:t> is much greater than dc, it means the total delay is significantly reduced by the coding operation.</a:t>
            </a:r>
          </a:p>
          <a:p>
            <a:r>
              <a:rPr lang="en-US" altLang="zh-CN" sz="1200" b="0" i="0" u="none" strike="noStrike" kern="1200" baseline="0" dirty="0" smtClean="0">
                <a:solidFill>
                  <a:schemeClr val="tx1"/>
                </a:solidFill>
                <a:latin typeface="+mn-lt"/>
                <a:ea typeface="+mn-ea"/>
                <a:cs typeface="+mn-cs"/>
              </a:rPr>
              <a:t>Right figure shows the coding delay dc decreases as the redundant packets increasing under different blocking probability </a:t>
            </a:r>
            <a:r>
              <a:rPr lang="en-US" altLang="zh-CN" sz="1200" b="0" i="0" u="none" strike="noStrike" kern="1200" baseline="0" dirty="0" err="1" smtClean="0">
                <a:solidFill>
                  <a:schemeClr val="tx1"/>
                </a:solidFill>
                <a:latin typeface="+mn-lt"/>
                <a:ea typeface="+mn-ea"/>
                <a:cs typeface="+mn-cs"/>
              </a:rPr>
              <a:t>pB</a:t>
            </a:r>
            <a:r>
              <a:rPr lang="en-US" altLang="zh-CN" sz="1200" b="0" i="0" u="none" strike="noStrike" kern="1200" baseline="0" dirty="0" smtClean="0">
                <a:solidFill>
                  <a:schemeClr val="tx1"/>
                </a:solidFill>
                <a:latin typeface="+mn-lt"/>
                <a:ea typeface="+mn-ea"/>
                <a:cs typeface="+mn-cs"/>
              </a:rPr>
              <a:t>.</a:t>
            </a:r>
          </a:p>
        </p:txBody>
      </p:sp>
      <p:sp>
        <p:nvSpPr>
          <p:cNvPr id="1048686" name="灯片编号占位符 3"/>
          <p:cNvSpPr>
            <a:spLocks noGrp="1"/>
          </p:cNvSpPr>
          <p:nvPr>
            <p:ph type="sldNum" sz="quarter" idx="10"/>
          </p:nvPr>
        </p:nvSpPr>
        <p:spPr/>
        <p:txBody>
          <a:bodyPr/>
          <a:lstStyle/>
          <a:p>
            <a:fld id="{E5FF25E4-D69E-4EA0-9DAD-063DCB6B3C00}" type="slidenum">
              <a:rPr lang="zh-CN" altLang="en-US" smtClean="0"/>
              <a:pPr/>
              <a:t>15</a:t>
            </a:fld>
            <a:endParaRPr lang="zh-CN" altLang="en-US"/>
          </a:p>
        </p:txBody>
      </p:sp>
    </p:spTree>
    <p:extLst>
      <p:ext uri="{BB962C8B-B14F-4D97-AF65-F5344CB8AC3E}">
        <p14:creationId xmlns="" xmlns:p14="http://schemas.microsoft.com/office/powerpoint/2010/main" val="2876892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幻灯片图像占位符 1"/>
          <p:cNvSpPr>
            <a:spLocks noGrp="1" noRot="1" noChangeAspect="1"/>
          </p:cNvSpPr>
          <p:nvPr>
            <p:ph type="sldImg"/>
          </p:nvPr>
        </p:nvSpPr>
        <p:spPr/>
      </p:sp>
      <p:sp>
        <p:nvSpPr>
          <p:cNvPr id="1048599" name="备注占位符 2"/>
          <p:cNvSpPr>
            <a:spLocks noGrp="1"/>
          </p:cNvSpPr>
          <p:nvPr>
            <p:ph type="body" idx="1"/>
          </p:nvPr>
        </p:nvSpPr>
        <p:spPr/>
        <p:txBody>
          <a:bodyPr/>
          <a:lstStyle/>
          <a:p>
            <a:endParaRPr lang="zh-CN" altLang="en-US" dirty="0"/>
          </a:p>
        </p:txBody>
      </p:sp>
      <p:sp>
        <p:nvSpPr>
          <p:cNvPr id="1048600" name="灯片编号占位符 3"/>
          <p:cNvSpPr>
            <a:spLocks noGrp="1"/>
          </p:cNvSpPr>
          <p:nvPr>
            <p:ph type="sldNum" sz="quarter" idx="10"/>
          </p:nvPr>
        </p:nvSpPr>
        <p:spPr/>
        <p:txBody>
          <a:bodyPr/>
          <a:lstStyle/>
          <a:p>
            <a:fld id="{E5FF25E4-D69E-4EA0-9DAD-063DCB6B3C00}" type="slidenum">
              <a:rPr lang="zh-CN" altLang="en-US" smtClean="0"/>
              <a:pPr/>
              <a:t>16</a:t>
            </a:fld>
            <a:endParaRPr lang="zh-CN" altLang="en-US"/>
          </a:p>
        </p:txBody>
      </p:sp>
    </p:spTree>
    <p:extLst>
      <p:ext uri="{BB962C8B-B14F-4D97-AF65-F5344CB8AC3E}">
        <p14:creationId xmlns="" xmlns:p14="http://schemas.microsoft.com/office/powerpoint/2010/main" val="3258512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幻灯片图像占位符 1"/>
          <p:cNvSpPr>
            <a:spLocks noGrp="1" noRot="1" noChangeAspect="1"/>
          </p:cNvSpPr>
          <p:nvPr>
            <p:ph type="sldImg"/>
          </p:nvPr>
        </p:nvSpPr>
        <p:spPr/>
      </p:sp>
      <p:sp>
        <p:nvSpPr>
          <p:cNvPr id="1048698"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implement CAPS on </a:t>
            </a:r>
            <a:r>
              <a:rPr lang="en-US" altLang="zh-CN" sz="1200" b="0" i="0" u="none" strike="noStrike" kern="1200" baseline="0" dirty="0" err="1" smtClean="0">
                <a:solidFill>
                  <a:schemeClr val="tx1"/>
                </a:solidFill>
                <a:latin typeface="+mn-lt"/>
                <a:ea typeface="+mn-ea"/>
                <a:cs typeface="+mn-cs"/>
              </a:rPr>
              <a:t>Mininet</a:t>
            </a:r>
            <a:r>
              <a:rPr lang="en-US" altLang="zh-CN" sz="1200" b="0" i="0" u="none" strike="noStrike" kern="1200" baseline="0" dirty="0" smtClean="0">
                <a:solidFill>
                  <a:schemeClr val="tx1"/>
                </a:solidFill>
                <a:latin typeface="+mn-lt"/>
                <a:ea typeface="+mn-ea"/>
                <a:cs typeface="+mn-cs"/>
              </a:rPr>
              <a:t> based on Linux kernel.</a:t>
            </a:r>
          </a:p>
          <a:p>
            <a:r>
              <a:rPr lang="en-US" altLang="zh-CN" sz="1200" b="0" i="0" u="none" strike="noStrike" kern="1200" baseline="0" dirty="0" smtClean="0">
                <a:solidFill>
                  <a:schemeClr val="tx1"/>
                </a:solidFill>
                <a:latin typeface="+mn-lt"/>
                <a:ea typeface="+mn-ea"/>
                <a:cs typeface="+mn-cs"/>
              </a:rPr>
              <a:t>Both figures show the AFCT is improved by CAPS with increasing the number of short flows and long flows respectively.</a:t>
            </a:r>
          </a:p>
          <a:p>
            <a:r>
              <a:rPr lang="en-US" altLang="zh-CN" sz="1200" b="0" i="0" u="none" strike="noStrike" kern="1200" baseline="0" dirty="0" smtClean="0">
                <a:solidFill>
                  <a:schemeClr val="tx1"/>
                </a:solidFill>
                <a:latin typeface="+mn-lt"/>
                <a:ea typeface="+mn-ea"/>
                <a:cs typeface="+mn-cs"/>
              </a:rPr>
              <a:t>CAPS compared with four </a:t>
            </a:r>
            <a:r>
              <a:rPr lang="en-US" altLang="zh-CN" sz="1200" b="0" i="0" u="none" strike="noStrike" kern="1200" baseline="0" dirty="0" err="1" smtClean="0">
                <a:solidFill>
                  <a:schemeClr val="tx1"/>
                </a:solidFill>
                <a:latin typeface="+mn-lt"/>
                <a:ea typeface="+mn-ea"/>
                <a:cs typeface="+mn-cs"/>
              </a:rPr>
              <a:t>schemes.and</a:t>
            </a:r>
            <a:r>
              <a:rPr lang="en-US" altLang="zh-CN" sz="1200" b="0" i="0" u="none" strike="noStrike" kern="1200" baseline="0" dirty="0" smtClean="0">
                <a:solidFill>
                  <a:schemeClr val="tx1"/>
                </a:solidFill>
                <a:latin typeface="+mn-lt"/>
                <a:ea typeface="+mn-ea"/>
                <a:cs typeface="+mn-cs"/>
              </a:rPr>
              <a:t> achieves better performance.</a:t>
            </a:r>
          </a:p>
          <a:p>
            <a:r>
              <a:rPr lang="en-US" altLang="zh-CN" sz="1200" b="0" i="0" u="none" strike="noStrike" kern="1200" baseline="0" dirty="0" smtClean="0">
                <a:solidFill>
                  <a:schemeClr val="tx1"/>
                </a:solidFill>
                <a:latin typeface="+mn-lt"/>
                <a:ea typeface="+mn-ea"/>
                <a:cs typeface="+mn-cs"/>
              </a:rPr>
              <a:t>Because ECMP and RPS are agnostic to the short and long flows, </a:t>
            </a:r>
            <a:r>
              <a:rPr lang="en-US" altLang="zh-CN" sz="1200" b="0" i="0" u="none" strike="noStrike" kern="1200" baseline="0" dirty="0" err="1" smtClean="0">
                <a:solidFill>
                  <a:schemeClr val="tx1"/>
                </a:solidFill>
                <a:latin typeface="+mn-lt"/>
                <a:ea typeface="+mn-ea"/>
                <a:cs typeface="+mn-cs"/>
              </a:rPr>
              <a:t>RepFlow</a:t>
            </a:r>
            <a:r>
              <a:rPr lang="en-US" altLang="zh-CN" sz="1200" b="0" i="0" u="none" strike="noStrike" kern="1200" baseline="0" dirty="0" smtClean="0">
                <a:solidFill>
                  <a:schemeClr val="tx1"/>
                </a:solidFill>
                <a:latin typeface="+mn-lt"/>
                <a:ea typeface="+mn-ea"/>
                <a:cs typeface="+mn-cs"/>
              </a:rPr>
              <a:t> only replicates, but doesn’t isolate short flows from long flows on different Paths. </a:t>
            </a:r>
          </a:p>
        </p:txBody>
      </p:sp>
      <p:sp>
        <p:nvSpPr>
          <p:cNvPr id="1048699" name="灯片编号占位符 3"/>
          <p:cNvSpPr>
            <a:spLocks noGrp="1"/>
          </p:cNvSpPr>
          <p:nvPr>
            <p:ph type="sldNum" sz="quarter" idx="10"/>
          </p:nvPr>
        </p:nvSpPr>
        <p:spPr/>
        <p:txBody>
          <a:bodyPr/>
          <a:lstStyle/>
          <a:p>
            <a:fld id="{E5FF25E4-D69E-4EA0-9DAD-063DCB6B3C00}" type="slidenum">
              <a:rPr lang="zh-CN" altLang="en-US" smtClean="0"/>
              <a:pPr/>
              <a:t>17</a:t>
            </a:fld>
            <a:endParaRPr lang="zh-CN" altLang="en-US"/>
          </a:p>
        </p:txBody>
      </p:sp>
    </p:spTree>
    <p:extLst>
      <p:ext uri="{BB962C8B-B14F-4D97-AF65-F5344CB8AC3E}">
        <p14:creationId xmlns="" xmlns:p14="http://schemas.microsoft.com/office/powerpoint/2010/main" val="2767454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幻灯片图像占位符 1"/>
          <p:cNvSpPr>
            <a:spLocks noGrp="1" noRot="1" noChangeAspect="1"/>
          </p:cNvSpPr>
          <p:nvPr>
            <p:ph type="sldImg"/>
          </p:nvPr>
        </p:nvSpPr>
        <p:spPr/>
      </p:sp>
      <p:sp>
        <p:nvSpPr>
          <p:cNvPr id="1048704"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normalized throughputs of long flows with also increasing number of short and long flows respectively.</a:t>
            </a:r>
          </a:p>
          <a:p>
            <a:r>
              <a:rPr lang="en-US" altLang="zh-CN" sz="1200" b="0" i="0" u="none" strike="noStrike" kern="1200" baseline="0" dirty="0" smtClean="0">
                <a:solidFill>
                  <a:schemeClr val="tx1"/>
                </a:solidFill>
                <a:latin typeface="+mn-lt"/>
                <a:ea typeface="+mn-ea"/>
                <a:cs typeface="+mn-cs"/>
              </a:rPr>
              <a:t>CAPS improves the throughputs of long flows by around 35% over flow level schemes. The reason is that ECMP, </a:t>
            </a:r>
            <a:r>
              <a:rPr lang="en-US" altLang="zh-CN" sz="1200" b="0" i="0" u="none" strike="noStrike" kern="1200" baseline="0" dirty="0" err="1" smtClean="0">
                <a:solidFill>
                  <a:schemeClr val="tx1"/>
                </a:solidFill>
                <a:latin typeface="+mn-lt"/>
                <a:ea typeface="+mn-ea"/>
                <a:cs typeface="+mn-cs"/>
              </a:rPr>
              <a:t>RepFlow</a:t>
            </a:r>
            <a:r>
              <a:rPr lang="en-US" altLang="zh-CN" sz="1200" b="0" i="0" u="none" strike="noStrike" kern="1200" baseline="0" dirty="0" smtClean="0">
                <a:solidFill>
                  <a:schemeClr val="tx1"/>
                </a:solidFill>
                <a:latin typeface="+mn-lt"/>
                <a:ea typeface="+mn-ea"/>
                <a:cs typeface="+mn-cs"/>
              </a:rPr>
              <a:t> and Freeway employ only one path to transfer each long flow, resulting the low utilization on the multiple paths. </a:t>
            </a:r>
          </a:p>
          <a:p>
            <a:r>
              <a:rPr lang="en-US" altLang="zh-CN" sz="1200" b="0" i="0" u="none" strike="noStrike" kern="1200" baseline="0" dirty="0" smtClean="0">
                <a:solidFill>
                  <a:schemeClr val="tx1"/>
                </a:solidFill>
                <a:latin typeface="+mn-lt"/>
                <a:ea typeface="+mn-ea"/>
                <a:cs typeface="+mn-cs"/>
              </a:rPr>
              <a:t>CAPS and RPS work on the packet level and flexibly spread the packets to all paths, obtaining the higher throughputs of long flows.</a:t>
            </a:r>
          </a:p>
        </p:txBody>
      </p:sp>
      <p:sp>
        <p:nvSpPr>
          <p:cNvPr id="1048705" name="灯片编号占位符 3"/>
          <p:cNvSpPr>
            <a:spLocks noGrp="1"/>
          </p:cNvSpPr>
          <p:nvPr>
            <p:ph type="sldNum" sz="quarter" idx="10"/>
          </p:nvPr>
        </p:nvSpPr>
        <p:spPr/>
        <p:txBody>
          <a:bodyPr/>
          <a:lstStyle/>
          <a:p>
            <a:fld id="{E5FF25E4-D69E-4EA0-9DAD-063DCB6B3C00}" type="slidenum">
              <a:rPr lang="zh-CN" altLang="en-US" smtClean="0"/>
              <a:pPr/>
              <a:t>18</a:t>
            </a:fld>
            <a:endParaRPr lang="zh-CN" altLang="en-US"/>
          </a:p>
        </p:txBody>
      </p:sp>
    </p:spTree>
    <p:extLst>
      <p:ext uri="{BB962C8B-B14F-4D97-AF65-F5344CB8AC3E}">
        <p14:creationId xmlns="" xmlns:p14="http://schemas.microsoft.com/office/powerpoint/2010/main" val="3518465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幻灯片图像占位符 1"/>
          <p:cNvSpPr>
            <a:spLocks noGrp="1" noRot="1" noChangeAspect="1"/>
          </p:cNvSpPr>
          <p:nvPr>
            <p:ph type="sldImg"/>
          </p:nvPr>
        </p:nvSpPr>
        <p:spPr/>
      </p:sp>
      <p:sp>
        <p:nvSpPr>
          <p:cNvPr id="1048717"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To complement our small-scale </a:t>
            </a:r>
            <a:r>
              <a:rPr lang="en-US" altLang="zh-CN" sz="1200" b="0" i="0" u="none" strike="noStrike" kern="1200" baseline="0" dirty="0" err="1" smtClean="0">
                <a:solidFill>
                  <a:schemeClr val="tx1"/>
                </a:solidFill>
                <a:latin typeface="+mn-lt"/>
                <a:ea typeface="+mn-ea"/>
                <a:cs typeface="+mn-cs"/>
              </a:rPr>
              <a:t>testbed</a:t>
            </a:r>
            <a:r>
              <a:rPr lang="en-US" altLang="zh-CN" sz="1200" b="0" i="0" u="none" strike="noStrike" kern="1200" baseline="0" dirty="0" smtClean="0">
                <a:solidFill>
                  <a:schemeClr val="tx1"/>
                </a:solidFill>
                <a:latin typeface="+mn-lt"/>
                <a:ea typeface="+mn-ea"/>
                <a:cs typeface="+mn-cs"/>
              </a:rPr>
              <a:t> experiments, we further conduct large-scale simulations using NS2 in the web search and data mining application scenarios. </a:t>
            </a:r>
          </a:p>
          <a:p>
            <a:r>
              <a:rPr lang="en-US" altLang="zh-CN" sz="1200" b="0" i="0" u="none" strike="noStrike" kern="1200" baseline="0" dirty="0" smtClean="0">
                <a:solidFill>
                  <a:schemeClr val="tx1"/>
                </a:solidFill>
                <a:latin typeface="+mn-lt"/>
                <a:ea typeface="+mn-ea"/>
                <a:cs typeface="+mn-cs"/>
              </a:rPr>
              <a:t>These two figures are under the web search workload. </a:t>
            </a:r>
          </a:p>
          <a:p>
            <a:r>
              <a:rPr lang="en-US" altLang="zh-CN" sz="1200" b="0" i="0" u="none" strike="noStrike" kern="1200" baseline="0" dirty="0" smtClean="0">
                <a:solidFill>
                  <a:schemeClr val="tx1"/>
                </a:solidFill>
                <a:latin typeface="+mn-lt"/>
                <a:ea typeface="+mn-ea"/>
                <a:cs typeface="+mn-cs"/>
              </a:rPr>
              <a:t>It reduces the AFCT of short flows by around 60% over RPS. And CAPS significantly improves the throughput of long flows compared to the flow-level schemes. </a:t>
            </a:r>
          </a:p>
        </p:txBody>
      </p:sp>
      <p:sp>
        <p:nvSpPr>
          <p:cNvPr id="1048718" name="灯片编号占位符 3"/>
          <p:cNvSpPr>
            <a:spLocks noGrp="1"/>
          </p:cNvSpPr>
          <p:nvPr>
            <p:ph type="sldNum" sz="quarter" idx="10"/>
          </p:nvPr>
        </p:nvSpPr>
        <p:spPr/>
        <p:txBody>
          <a:bodyPr/>
          <a:lstStyle/>
          <a:p>
            <a:fld id="{E5FF25E4-D69E-4EA0-9DAD-063DCB6B3C00}" type="slidenum">
              <a:rPr lang="zh-CN" altLang="en-US" smtClean="0"/>
              <a:pPr/>
              <a:t>19</a:t>
            </a:fld>
            <a:endParaRPr lang="zh-CN" altLang="en-US"/>
          </a:p>
        </p:txBody>
      </p:sp>
    </p:spTree>
    <p:extLst>
      <p:ext uri="{BB962C8B-B14F-4D97-AF65-F5344CB8AC3E}">
        <p14:creationId xmlns="" xmlns:p14="http://schemas.microsoft.com/office/powerpoint/2010/main" val="719737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幻灯片图像占位符 1"/>
          <p:cNvSpPr>
            <a:spLocks noGrp="1" noRot="1" noChangeAspect="1"/>
          </p:cNvSpPr>
          <p:nvPr>
            <p:ph type="sldImg"/>
          </p:nvPr>
        </p:nvSpPr>
        <p:spPr/>
      </p:sp>
      <p:sp>
        <p:nvSpPr>
          <p:cNvPr id="1048599" name="备注占位符 2"/>
          <p:cNvSpPr>
            <a:spLocks noGrp="1"/>
          </p:cNvSpPr>
          <p:nvPr>
            <p:ph type="body" idx="1"/>
          </p:nvPr>
        </p:nvSpPr>
        <p:spPr/>
        <p:txBody>
          <a:bodyPr/>
          <a:lstStyle/>
          <a:p>
            <a:endParaRPr lang="zh-CN" altLang="en-US" dirty="0"/>
          </a:p>
        </p:txBody>
      </p:sp>
      <p:sp>
        <p:nvSpPr>
          <p:cNvPr id="1048600" name="灯片编号占位符 3"/>
          <p:cNvSpPr>
            <a:spLocks noGrp="1"/>
          </p:cNvSpPr>
          <p:nvPr>
            <p:ph type="sldNum" sz="quarter" idx="10"/>
          </p:nvPr>
        </p:nvSpPr>
        <p:spPr/>
        <p:txBody>
          <a:bodyPr/>
          <a:lstStyle/>
          <a:p>
            <a:fld id="{E5FF25E4-D69E-4EA0-9DAD-063DCB6B3C00}" type="slidenum">
              <a:rPr lang="zh-CN" altLang="en-US" smtClean="0"/>
              <a:pPr/>
              <a:t>2</a:t>
            </a:fld>
            <a:endParaRPr lang="zh-CN" altLang="en-US"/>
          </a:p>
        </p:txBody>
      </p:sp>
    </p:spTree>
    <p:extLst>
      <p:ext uri="{BB962C8B-B14F-4D97-AF65-F5344CB8AC3E}">
        <p14:creationId xmlns="" xmlns:p14="http://schemas.microsoft.com/office/powerpoint/2010/main" val="3258512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幻灯片图像占位符 1"/>
          <p:cNvSpPr>
            <a:spLocks noGrp="1" noRot="1" noChangeAspect="1"/>
          </p:cNvSpPr>
          <p:nvPr>
            <p:ph type="sldImg"/>
          </p:nvPr>
        </p:nvSpPr>
        <p:spPr/>
      </p:sp>
      <p:sp>
        <p:nvSpPr>
          <p:cNvPr id="1048717"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Similar to web search application, the performance of CAPS in data mining scenario is also improved..significantly. </a:t>
            </a:r>
          </a:p>
          <a:p>
            <a:endParaRPr lang="en-US" altLang="zh-CN" sz="1200" b="0" i="0" u="none" strike="noStrike" kern="1200" baseline="0" dirty="0" smtClean="0">
              <a:solidFill>
                <a:schemeClr val="tx1"/>
              </a:solidFill>
              <a:latin typeface="+mn-lt"/>
              <a:ea typeface="+mn-ea"/>
              <a:cs typeface="+mn-cs"/>
            </a:endParaRPr>
          </a:p>
        </p:txBody>
      </p:sp>
      <p:sp>
        <p:nvSpPr>
          <p:cNvPr id="1048718" name="灯片编号占位符 3"/>
          <p:cNvSpPr>
            <a:spLocks noGrp="1"/>
          </p:cNvSpPr>
          <p:nvPr>
            <p:ph type="sldNum" sz="quarter" idx="10"/>
          </p:nvPr>
        </p:nvSpPr>
        <p:spPr/>
        <p:txBody>
          <a:bodyPr/>
          <a:lstStyle/>
          <a:p>
            <a:fld id="{E5FF25E4-D69E-4EA0-9DAD-063DCB6B3C00}" type="slidenum">
              <a:rPr lang="zh-CN" altLang="en-US" smtClean="0"/>
              <a:pPr/>
              <a:t>20</a:t>
            </a:fld>
            <a:endParaRPr lang="zh-CN" altLang="en-US"/>
          </a:p>
        </p:txBody>
      </p:sp>
    </p:spTree>
    <p:extLst>
      <p:ext uri="{BB962C8B-B14F-4D97-AF65-F5344CB8AC3E}">
        <p14:creationId xmlns="" xmlns:p14="http://schemas.microsoft.com/office/powerpoint/2010/main" val="2296540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幻灯片图像占位符 1"/>
          <p:cNvSpPr>
            <a:spLocks noGrp="1" noRot="1" noChangeAspect="1"/>
          </p:cNvSpPr>
          <p:nvPr>
            <p:ph type="sldImg"/>
          </p:nvPr>
        </p:nvSpPr>
        <p:spPr/>
      </p:sp>
      <p:sp>
        <p:nvSpPr>
          <p:cNvPr id="1048599" name="备注占位符 2"/>
          <p:cNvSpPr>
            <a:spLocks noGrp="1"/>
          </p:cNvSpPr>
          <p:nvPr>
            <p:ph type="body" idx="1"/>
          </p:nvPr>
        </p:nvSpPr>
        <p:spPr/>
        <p:txBody>
          <a:bodyPr/>
          <a:lstStyle/>
          <a:p>
            <a:endParaRPr lang="zh-CN" altLang="en-US" dirty="0"/>
          </a:p>
        </p:txBody>
      </p:sp>
      <p:sp>
        <p:nvSpPr>
          <p:cNvPr id="1048600" name="灯片编号占位符 3"/>
          <p:cNvSpPr>
            <a:spLocks noGrp="1"/>
          </p:cNvSpPr>
          <p:nvPr>
            <p:ph type="sldNum" sz="quarter" idx="10"/>
          </p:nvPr>
        </p:nvSpPr>
        <p:spPr/>
        <p:txBody>
          <a:bodyPr/>
          <a:lstStyle/>
          <a:p>
            <a:fld id="{E5FF25E4-D69E-4EA0-9DAD-063DCB6B3C00}" type="slidenum">
              <a:rPr lang="zh-CN" altLang="en-US" smtClean="0"/>
              <a:pPr/>
              <a:t>21</a:t>
            </a:fld>
            <a:endParaRPr lang="zh-CN" altLang="en-US"/>
          </a:p>
        </p:txBody>
      </p:sp>
    </p:spTree>
    <p:extLst>
      <p:ext uri="{BB962C8B-B14F-4D97-AF65-F5344CB8AC3E}">
        <p14:creationId xmlns="" xmlns:p14="http://schemas.microsoft.com/office/powerpoint/2010/main" val="3258512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0" name="幻灯片图像占位符 1"/>
          <p:cNvSpPr>
            <a:spLocks noGrp="1" noRot="1" noChangeAspect="1"/>
          </p:cNvSpPr>
          <p:nvPr>
            <p:ph type="sldImg"/>
          </p:nvPr>
        </p:nvSpPr>
        <p:spPr/>
      </p:sp>
      <p:sp>
        <p:nvSpPr>
          <p:cNvPr id="1048731"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two key issues with multipath transmission in RPS are explained. The first one is head-of-line blocking caused by the long flows, and the second one is the out-of-order problem.</a:t>
            </a:r>
          </a:p>
          <a:p>
            <a:pPr marL="0" marR="0" lvl="0" indent="0" algn="l" defTabSz="914400" rtl="0" eaLnBrk="1" fontAlgn="auto" latinLnBrk="0" hangingPunct="1">
              <a:lnSpc>
                <a:spcPct val="100000"/>
              </a:lnSpc>
              <a:spcBef>
                <a:spcPts val="0"/>
              </a:spcBef>
              <a:spcAft>
                <a:spcPts val="0"/>
              </a:spcAft>
              <a:buClrTx/>
              <a:buSzTx/>
              <a:buFontTx/>
              <a:buNone/>
            </a:pPr>
            <a:r>
              <a:rPr lang="en-US" altLang="zh-CN" sz="1200" b="0" i="0" u="none" strike="noStrike" kern="1200" baseline="0" dirty="0" smtClean="0">
                <a:solidFill>
                  <a:schemeClr val="tx1"/>
                </a:solidFill>
                <a:latin typeface="+mn-lt"/>
                <a:ea typeface="+mn-ea"/>
                <a:cs typeface="+mn-cs"/>
              </a:rPr>
              <a:t>Negating the </a:t>
            </a:r>
            <a:r>
              <a:rPr lang="en-US" altLang="zh-CN" sz="1200" b="0" spc="-25" dirty="0" smtClean="0">
                <a:latin typeface="Arial"/>
                <a:cs typeface="Arial"/>
              </a:rPr>
              <a:t>impacts of short and long flows on each other is a very</a:t>
            </a:r>
            <a:r>
              <a:rPr lang="en-US" altLang="zh-CN" sz="1200" b="0" spc="-25" baseline="0" dirty="0" smtClean="0">
                <a:latin typeface="Arial"/>
                <a:cs typeface="Arial"/>
              </a:rPr>
              <a:t> important issue.</a:t>
            </a:r>
            <a:endParaRPr lang="en-US" altLang="zh-CN"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sz="1200" b="0" i="0" u="none" strike="noStrike" kern="1200" baseline="0" dirty="0" smtClean="0">
                <a:solidFill>
                  <a:schemeClr val="tx1"/>
                </a:solidFill>
                <a:latin typeface="+mn-lt"/>
                <a:ea typeface="+mn-ea"/>
                <a:cs typeface="+mn-cs"/>
              </a:rPr>
              <a:t>CAPS limits long flows to only a few paths to avoid the head-of-line blocking and spreads long flows to all paths when short flows are in OFF mode to achieve high throughput.</a:t>
            </a:r>
          </a:p>
          <a:p>
            <a:r>
              <a:rPr lang="en-US" altLang="zh-CN" sz="1200" b="0" i="0" u="none" strike="noStrike" kern="1200" baseline="0" dirty="0" smtClean="0">
                <a:solidFill>
                  <a:schemeClr val="tx1"/>
                </a:solidFill>
                <a:latin typeface="+mn-lt"/>
                <a:ea typeface="+mn-ea"/>
                <a:cs typeface="+mn-cs"/>
              </a:rPr>
              <a:t>CAPS uses the FEC technology to only encode short flows and spreads short flows to all paths.</a:t>
            </a:r>
          </a:p>
        </p:txBody>
      </p:sp>
      <p:sp>
        <p:nvSpPr>
          <p:cNvPr id="1048732" name="灯片编号占位符 3"/>
          <p:cNvSpPr>
            <a:spLocks noGrp="1"/>
          </p:cNvSpPr>
          <p:nvPr>
            <p:ph type="sldNum" sz="quarter" idx="10"/>
          </p:nvPr>
        </p:nvSpPr>
        <p:spPr/>
        <p:txBody>
          <a:bodyPr/>
          <a:lstStyle/>
          <a:p>
            <a:fld id="{E5FF25E4-D69E-4EA0-9DAD-063DCB6B3C00}" type="slidenum">
              <a:rPr lang="zh-CN" altLang="en-US" smtClean="0"/>
              <a:pPr/>
              <a:t>22</a:t>
            </a:fld>
            <a:endParaRPr lang="zh-CN" altLang="en-US"/>
          </a:p>
        </p:txBody>
      </p:sp>
    </p:spTree>
    <p:extLst>
      <p:ext uri="{BB962C8B-B14F-4D97-AF65-F5344CB8AC3E}">
        <p14:creationId xmlns="" xmlns:p14="http://schemas.microsoft.com/office/powerpoint/2010/main" val="657389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0" name="幻灯片图像占位符 1"/>
          <p:cNvSpPr>
            <a:spLocks noGrp="1" noRot="1" noChangeAspect="1"/>
          </p:cNvSpPr>
          <p:nvPr>
            <p:ph type="sldImg"/>
          </p:nvPr>
        </p:nvSpPr>
        <p:spPr/>
      </p:sp>
      <p:sp>
        <p:nvSpPr>
          <p:cNvPr id="1048741"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1048742" name="灯片编号占位符 3"/>
          <p:cNvSpPr>
            <a:spLocks noGrp="1"/>
          </p:cNvSpPr>
          <p:nvPr>
            <p:ph type="sldNum" sz="quarter" idx="10"/>
          </p:nvPr>
        </p:nvSpPr>
        <p:spPr/>
        <p:txBody>
          <a:bodyPr/>
          <a:lstStyle/>
          <a:p>
            <a:fld id="{E5FF25E4-D69E-4EA0-9DAD-063DCB6B3C00}" type="slidenum">
              <a:rPr lang="zh-CN" altLang="en-US" smtClean="0"/>
              <a:pPr/>
              <a:t>23</a:t>
            </a:fld>
            <a:endParaRPr lang="zh-CN" altLang="en-US"/>
          </a:p>
        </p:txBody>
      </p:sp>
    </p:spTree>
    <p:extLst>
      <p:ext uri="{BB962C8B-B14F-4D97-AF65-F5344CB8AC3E}">
        <p14:creationId xmlns="" xmlns:p14="http://schemas.microsoft.com/office/powerpoint/2010/main" val="1448492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幻灯片图像占位符 1"/>
          <p:cNvSpPr>
            <a:spLocks noGrp="1" noRot="1" noChangeAspect="1"/>
          </p:cNvSpPr>
          <p:nvPr>
            <p:ph type="sldImg"/>
          </p:nvPr>
        </p:nvSpPr>
        <p:spPr/>
      </p:sp>
      <p:sp>
        <p:nvSpPr>
          <p:cNvPr id="1048606" name="备注占位符 2"/>
          <p:cNvSpPr>
            <a:spLocks noGrp="1"/>
          </p:cNvSpPr>
          <p:nvPr>
            <p:ph type="body" idx="1"/>
          </p:nvPr>
        </p:nvSpPr>
        <p:spPr/>
        <p:txBody>
          <a:bodyPr/>
          <a:lstStyle/>
          <a:p>
            <a:endParaRPr lang="en-US" altLang="zh-CN" sz="1200" spc="10" dirty="0" smtClean="0">
              <a:solidFill>
                <a:srgbClr val="BFBFBF"/>
              </a:solidFill>
              <a:latin typeface="Arial"/>
              <a:cs typeface="Arial"/>
            </a:endParaRPr>
          </a:p>
        </p:txBody>
      </p:sp>
      <p:sp>
        <p:nvSpPr>
          <p:cNvPr id="1048607" name="灯片编号占位符 3"/>
          <p:cNvSpPr>
            <a:spLocks noGrp="1"/>
          </p:cNvSpPr>
          <p:nvPr>
            <p:ph type="sldNum" sz="quarter" idx="10"/>
          </p:nvPr>
        </p:nvSpPr>
        <p:spPr/>
        <p:txBody>
          <a:bodyPr/>
          <a:lstStyle/>
          <a:p>
            <a:fld id="{E5FF25E4-D69E-4EA0-9DAD-063DCB6B3C00}" type="slidenum">
              <a:rPr lang="zh-CN" altLang="en-US" smtClean="0"/>
              <a:pPr/>
              <a:t>3</a:t>
            </a:fld>
            <a:endParaRPr lang="zh-CN" altLang="en-US"/>
          </a:p>
        </p:txBody>
      </p:sp>
    </p:spTree>
    <p:extLst>
      <p:ext uri="{BB962C8B-B14F-4D97-AF65-F5344CB8AC3E}">
        <p14:creationId xmlns="" xmlns:p14="http://schemas.microsoft.com/office/powerpoint/2010/main" val="1845191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幻灯片图像占位符 1"/>
          <p:cNvSpPr>
            <a:spLocks noGrp="1" noRot="1" noChangeAspect="1"/>
          </p:cNvSpPr>
          <p:nvPr>
            <p:ph type="sldImg"/>
          </p:nvPr>
        </p:nvSpPr>
        <p:spPr/>
      </p:sp>
      <p:sp>
        <p:nvSpPr>
          <p:cNvPr id="1048599" name="备注占位符 2"/>
          <p:cNvSpPr>
            <a:spLocks noGrp="1"/>
          </p:cNvSpPr>
          <p:nvPr>
            <p:ph type="body" idx="1"/>
          </p:nvPr>
        </p:nvSpPr>
        <p:spPr/>
        <p:txBody>
          <a:bodyPr/>
          <a:lstStyle/>
          <a:p>
            <a:endParaRPr lang="zh-CN" altLang="en-US" dirty="0"/>
          </a:p>
        </p:txBody>
      </p:sp>
      <p:sp>
        <p:nvSpPr>
          <p:cNvPr id="1048600" name="灯片编号占位符 3"/>
          <p:cNvSpPr>
            <a:spLocks noGrp="1"/>
          </p:cNvSpPr>
          <p:nvPr>
            <p:ph type="sldNum" sz="quarter" idx="10"/>
          </p:nvPr>
        </p:nvSpPr>
        <p:spPr/>
        <p:txBody>
          <a:bodyPr/>
          <a:lstStyle/>
          <a:p>
            <a:fld id="{E5FF25E4-D69E-4EA0-9DAD-063DCB6B3C00}" type="slidenum">
              <a:rPr lang="zh-CN" altLang="en-US" smtClean="0"/>
              <a:pPr/>
              <a:t>4</a:t>
            </a:fld>
            <a:endParaRPr lang="zh-CN" altLang="en-US"/>
          </a:p>
        </p:txBody>
      </p:sp>
    </p:spTree>
    <p:extLst>
      <p:ext uri="{BB962C8B-B14F-4D97-AF65-F5344CB8AC3E}">
        <p14:creationId xmlns="" xmlns:p14="http://schemas.microsoft.com/office/powerpoint/2010/main" val="3258512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幻灯片图像占位符 1"/>
          <p:cNvSpPr>
            <a:spLocks noGrp="1" noRot="1" noChangeAspect="1"/>
          </p:cNvSpPr>
          <p:nvPr>
            <p:ph type="sldImg"/>
          </p:nvPr>
        </p:nvSpPr>
        <p:spPr/>
      </p:sp>
      <p:sp>
        <p:nvSpPr>
          <p:cNvPr id="1048606"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sz="1200" b="0" spc="10" dirty="0" smtClean="0">
                <a:latin typeface="Arial"/>
                <a:cs typeface="Arial"/>
              </a:rPr>
              <a:t>Online services such as web search and retail care about the </a:t>
            </a:r>
            <a:r>
              <a:rPr lang="en-US" altLang="zh-CN" sz="1200" b="0" spc="-35" dirty="0" smtClean="0">
                <a:solidFill>
                  <a:srgbClr val="FF0000"/>
                </a:solidFill>
                <a:latin typeface="Arial"/>
                <a:cs typeface="Arial"/>
              </a:rPr>
              <a:t>flow completion time.</a:t>
            </a:r>
            <a:endParaRPr lang="en-US" altLang="zh-CN" sz="1200" b="0" spc="10" dirty="0" smtClean="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sz="1200" b="0" i="0" u="none" strike="noStrike" kern="1200" baseline="0" dirty="0" smtClean="0">
                <a:solidFill>
                  <a:schemeClr val="tx1"/>
                </a:solidFill>
                <a:latin typeface="+mn-lt"/>
                <a:ea typeface="+mn-ea"/>
                <a:cs typeface="+mn-cs"/>
              </a:rPr>
              <a:t>Lots of online service providers like Google and Amazon want to obtain better user experience and financial revenue, so how to achieve the low latency and high throughput becomes a crucially important issue.</a:t>
            </a:r>
            <a:endParaRPr lang="en-US" altLang="zh-CN" sz="1200" b="0" spc="10" dirty="0" smtClean="0">
              <a:solidFill>
                <a:srgbClr val="BFBFBF"/>
              </a:solidFill>
              <a:latin typeface="Arial"/>
              <a:cs typeface="Arial"/>
            </a:endParaRPr>
          </a:p>
          <a:p>
            <a:r>
              <a:rPr lang="en-US" altLang="zh-CN" sz="1200" b="0" i="0" u="none" strike="noStrike" kern="1200" baseline="0" dirty="0" smtClean="0">
                <a:solidFill>
                  <a:schemeClr val="tx1"/>
                </a:solidFill>
                <a:latin typeface="+mn-lt"/>
                <a:ea typeface="+mn-ea"/>
                <a:cs typeface="+mn-cs"/>
              </a:rPr>
              <a:t>In data center, large number of short flows generated in delay-sensitive applications. Usually the size of short flows is less than 100KB. They provide only about 10% of data with around 90% of TCP flows. These short flows are </a:t>
            </a:r>
            <a:r>
              <a:rPr lang="en-US" altLang="zh-CN" sz="1200" b="0" spc="-35" dirty="0" smtClean="0">
                <a:latin typeface="Arial"/>
                <a:cs typeface="Arial"/>
              </a:rPr>
              <a:t>coexisting with the majority of throughput-sensitive </a:t>
            </a:r>
            <a:r>
              <a:rPr lang="en-US" altLang="zh-CN" sz="1200" b="0" i="0" spc="15" dirty="0" smtClean="0">
                <a:latin typeface="Arial"/>
                <a:cs typeface="Arial"/>
              </a:rPr>
              <a:t>long flows</a:t>
            </a:r>
            <a:r>
              <a:rPr lang="en-US" altLang="zh-CN" sz="1200" b="0" i="0" u="none" strike="noStrike" kern="1200" baseline="0" dirty="0" smtClean="0">
                <a:solidFill>
                  <a:schemeClr val="tx1"/>
                </a:solidFill>
                <a:latin typeface="+mn-lt"/>
                <a:ea typeface="+mn-ea"/>
                <a:cs typeface="+mn-cs"/>
              </a:rPr>
              <a:t>. Long flows provide about 90% of data with only around 10% of TCP flows.</a:t>
            </a:r>
          </a:p>
          <a:p>
            <a:r>
              <a:rPr lang="en-US" altLang="zh-CN" sz="1200" b="0" i="0" u="none" strike="noStrike" kern="1200" baseline="0" dirty="0" smtClean="0">
                <a:solidFill>
                  <a:schemeClr val="tx1"/>
                </a:solidFill>
                <a:latin typeface="+mn-lt"/>
                <a:ea typeface="+mn-ea"/>
                <a:cs typeface="+mn-cs"/>
              </a:rPr>
              <a:t>That means datacenter traffic is </a:t>
            </a:r>
            <a:r>
              <a:rPr lang="en-US" altLang="zh-CN" sz="1200" b="0" i="0" u="none" strike="noStrike" kern="1200" baseline="0" dirty="0" err="1" smtClean="0">
                <a:solidFill>
                  <a:schemeClr val="tx1"/>
                </a:solidFill>
                <a:latin typeface="+mn-lt"/>
                <a:ea typeface="+mn-ea"/>
                <a:cs typeface="+mn-cs"/>
              </a:rPr>
              <a:t>heavytailed</a:t>
            </a:r>
            <a:r>
              <a:rPr lang="en-US" altLang="zh-CN" sz="1200" b="0" i="0" u="none" strike="noStrike" kern="1200" baseline="0" dirty="0" smtClean="0">
                <a:solidFill>
                  <a:schemeClr val="tx1"/>
                </a:solidFill>
                <a:latin typeface="+mn-lt"/>
                <a:ea typeface="+mn-ea"/>
                <a:cs typeface="+mn-cs"/>
              </a:rPr>
              <a:t> distribution.  </a:t>
            </a:r>
            <a:endParaRPr lang="en-US" altLang="zh-CN" sz="1200" b="0" i="1" spc="15" dirty="0" smtClean="0">
              <a:latin typeface="Arial"/>
              <a:cs typeface="Arial"/>
            </a:endParaRPr>
          </a:p>
          <a:p>
            <a:r>
              <a:rPr lang="en-US" altLang="zh-CN" sz="1200" b="0" i="0" u="none" strike="noStrike" kern="1200" baseline="0" dirty="0" smtClean="0">
                <a:solidFill>
                  <a:schemeClr val="tx1"/>
                </a:solidFill>
                <a:latin typeface="+mn-lt"/>
                <a:ea typeface="+mn-ea"/>
                <a:cs typeface="+mn-cs"/>
              </a:rPr>
              <a:t>But Random Packet Spraying proposed in recent years </a:t>
            </a:r>
            <a:r>
              <a:rPr lang="en-US" altLang="zh-CN" sz="1200" b="0" spc="40" dirty="0" smtClean="0">
                <a:latin typeface="Arial"/>
                <a:cs typeface="Arial"/>
              </a:rPr>
              <a:t>ignores </a:t>
            </a:r>
            <a:r>
              <a:rPr lang="en-US" altLang="zh-CN" sz="1200" b="0" spc="-35" dirty="0" smtClean="0">
                <a:solidFill>
                  <a:srgbClr val="FF0000"/>
                </a:solidFill>
                <a:latin typeface="Arial"/>
                <a:cs typeface="Arial"/>
              </a:rPr>
              <a:t>the mixed traffic characteristic in data center.</a:t>
            </a:r>
            <a:endParaRPr lang="en-US" altLang="zh-CN" sz="1200" b="0" dirty="0" smtClean="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pPr>
            <a:r>
              <a:rPr lang="en-US" altLang="zh-CN" sz="1200" b="0" spc="-35" dirty="0" smtClean="0">
                <a:latin typeface="Arial"/>
                <a:cs typeface="Arial"/>
              </a:rPr>
              <a:t>So Long flows hurt ,short flows seriously.</a:t>
            </a:r>
            <a:endParaRPr lang="en-US" altLang="zh-CN" sz="1200" b="0" i="0" u="none" strike="noStrike" kern="1200" baseline="0" dirty="0" smtClean="0">
              <a:solidFill>
                <a:schemeClr val="tx1"/>
              </a:solidFill>
              <a:latin typeface="+mn-lt"/>
              <a:ea typeface="+mn-ea"/>
              <a:cs typeface="+mn-cs"/>
            </a:endParaRPr>
          </a:p>
          <a:p>
            <a:endParaRPr lang="en-US" altLang="zh-CN" sz="1200" spc="10" dirty="0" smtClean="0">
              <a:solidFill>
                <a:srgbClr val="BFBFBF"/>
              </a:solidFill>
              <a:latin typeface="Arial"/>
              <a:cs typeface="Arial"/>
            </a:endParaRPr>
          </a:p>
        </p:txBody>
      </p:sp>
      <p:sp>
        <p:nvSpPr>
          <p:cNvPr id="1048607" name="灯片编号占位符 3"/>
          <p:cNvSpPr>
            <a:spLocks noGrp="1"/>
          </p:cNvSpPr>
          <p:nvPr>
            <p:ph type="sldNum" sz="quarter" idx="10"/>
          </p:nvPr>
        </p:nvSpPr>
        <p:spPr/>
        <p:txBody>
          <a:bodyPr/>
          <a:lstStyle/>
          <a:p>
            <a:fld id="{E5FF25E4-D69E-4EA0-9DAD-063DCB6B3C00}" type="slidenum">
              <a:rPr lang="zh-CN" altLang="en-US" smtClean="0"/>
              <a:pPr/>
              <a:t>5</a:t>
            </a:fld>
            <a:endParaRPr lang="zh-CN" altLang="en-US"/>
          </a:p>
        </p:txBody>
      </p:sp>
    </p:spTree>
    <p:extLst>
      <p:ext uri="{BB962C8B-B14F-4D97-AF65-F5344CB8AC3E}">
        <p14:creationId xmlns="" xmlns:p14="http://schemas.microsoft.com/office/powerpoint/2010/main" val="1845191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p:nvPr>
        </p:nvSpPr>
        <p:spPr/>
      </p:sp>
      <p:sp>
        <p:nvSpPr>
          <p:cNvPr id="104861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1048614" name="灯片编号占位符 3"/>
          <p:cNvSpPr>
            <a:spLocks noGrp="1"/>
          </p:cNvSpPr>
          <p:nvPr>
            <p:ph type="sldNum" sz="quarter" idx="10"/>
          </p:nvPr>
        </p:nvSpPr>
        <p:spPr/>
        <p:txBody>
          <a:bodyPr/>
          <a:lstStyle/>
          <a:p>
            <a:fld id="{E5FF25E4-D69E-4EA0-9DAD-063DCB6B3C00}" type="slidenum">
              <a:rPr lang="zh-CN" altLang="en-US" smtClean="0"/>
              <a:pPr/>
              <a:t>6</a:t>
            </a:fld>
            <a:endParaRPr lang="zh-CN" altLang="en-US"/>
          </a:p>
        </p:txBody>
      </p:sp>
    </p:spTree>
    <p:extLst>
      <p:ext uri="{BB962C8B-B14F-4D97-AF65-F5344CB8AC3E}">
        <p14:creationId xmlns="" xmlns:p14="http://schemas.microsoft.com/office/powerpoint/2010/main" val="236029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幻灯片图像占位符 1"/>
          <p:cNvSpPr>
            <a:spLocks noGrp="1" noRot="1" noChangeAspect="1"/>
          </p:cNvSpPr>
          <p:nvPr>
            <p:ph type="sldImg"/>
          </p:nvPr>
        </p:nvSpPr>
        <p:spPr/>
      </p:sp>
      <p:sp>
        <p:nvSpPr>
          <p:cNvPr id="1048619"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baseline="0" dirty="0" smtClean="0"/>
              <a:t>The head-of-line </a:t>
            </a:r>
            <a:r>
              <a:rPr lang="en-US" altLang="zh-CN" b="0" baseline="0" dirty="0" smtClean="0"/>
              <a:t>blocking means </a:t>
            </a:r>
            <a:r>
              <a:rPr lang="en-US" altLang="zh-CN" sz="1200" b="0" dirty="0" smtClean="0">
                <a:latin typeface="Arial"/>
                <a:cs typeface="Arial"/>
              </a:rPr>
              <a:t>short flows queued behind the long flows.</a:t>
            </a:r>
          </a:p>
          <a:p>
            <a:r>
              <a:rPr lang="en-US" altLang="zh-CN" sz="1200" b="0" i="0" u="none" strike="noStrike" kern="1200" baseline="0" dirty="0" smtClean="0">
                <a:solidFill>
                  <a:schemeClr val="tx1"/>
                </a:solidFill>
                <a:latin typeface="+mn-lt"/>
                <a:ea typeface="+mn-ea"/>
                <a:cs typeface="+mn-cs"/>
              </a:rPr>
              <a:t>leaf-spine topology. The red path is blocked path occupied by long flows. The green paths are unblocked path without long flows. </a:t>
            </a:r>
          </a:p>
          <a:p>
            <a:r>
              <a:rPr lang="en-US" altLang="zh-CN" sz="1200" b="0" i="0" u="none" strike="noStrike" kern="1200" baseline="0" dirty="0" smtClean="0">
                <a:solidFill>
                  <a:schemeClr val="tx1"/>
                </a:solidFill>
                <a:latin typeface="+mn-lt"/>
                <a:ea typeface="+mn-ea"/>
                <a:cs typeface="+mn-cs"/>
              </a:rPr>
              <a:t>Since RPS spreads all packets to all path, some packets of short flows may be spread to the blocked paths and have to be queued behind the long flows. Therefore, they suffer from the heavy head-of-line blocking and long tailed FCT.</a:t>
            </a:r>
          </a:p>
          <a:p>
            <a:r>
              <a:rPr lang="en-US" altLang="zh-CN" sz="1200" b="0" i="0" u="none" strike="noStrike" kern="1200" baseline="0" dirty="0" smtClean="0">
                <a:solidFill>
                  <a:schemeClr val="tx1"/>
                </a:solidFill>
                <a:latin typeface="+mn-lt"/>
                <a:ea typeface="+mn-ea"/>
                <a:cs typeface="+mn-cs"/>
              </a:rPr>
              <a:t>The figure on the right clearly shows the average </a:t>
            </a:r>
            <a:r>
              <a:rPr lang="en-US" altLang="zh-CN" sz="1200" b="0" i="0" u="none" strike="noStrike" kern="1200" baseline="0" dirty="0" err="1" smtClean="0">
                <a:solidFill>
                  <a:schemeClr val="tx1"/>
                </a:solidFill>
                <a:latin typeface="+mn-lt"/>
                <a:ea typeface="+mn-ea"/>
                <a:cs typeface="+mn-cs"/>
              </a:rPr>
              <a:t>queueing</a:t>
            </a:r>
            <a:r>
              <a:rPr lang="en-US" altLang="zh-CN" sz="1200" b="0" i="0" u="none" strike="noStrike" kern="1200" baseline="0" dirty="0" smtClean="0">
                <a:solidFill>
                  <a:schemeClr val="tx1"/>
                </a:solidFill>
                <a:latin typeface="+mn-lt"/>
                <a:ea typeface="+mn-ea"/>
                <a:cs typeface="+mn-cs"/>
              </a:rPr>
              <a:t> delay of the short flows </a:t>
            </a:r>
            <a:r>
              <a:rPr lang="en-US" altLang="zh-CN" sz="1200" b="0" i="0" u="none" strike="noStrike" kern="1200" baseline="0" dirty="0" smtClean="0">
                <a:solidFill>
                  <a:srgbClr val="FF0000"/>
                </a:solidFill>
                <a:latin typeface="+mn-lt"/>
                <a:ea typeface="+mn-ea"/>
                <a:cs typeface="+mn-cs"/>
              </a:rPr>
              <a:t>in RPS</a:t>
            </a:r>
            <a:r>
              <a:rPr lang="en-US" altLang="zh-CN" sz="1200" b="0" i="0" u="none" strike="noStrike" kern="1200" baseline="0" dirty="0" smtClean="0">
                <a:solidFill>
                  <a:schemeClr val="tx1"/>
                </a:solidFill>
                <a:latin typeface="+mn-lt"/>
                <a:ea typeface="+mn-ea"/>
                <a:cs typeface="+mn-cs"/>
              </a:rPr>
              <a:t>. As you can see, the red line is the case without the long flows, so the short flows don’t experience the head-of-line blocking, and thus the average </a:t>
            </a:r>
            <a:r>
              <a:rPr lang="en-US" altLang="zh-CN" sz="1200" b="0" i="0" u="none" strike="noStrike" kern="1200" baseline="0" dirty="0" err="1" smtClean="0">
                <a:solidFill>
                  <a:schemeClr val="tx1"/>
                </a:solidFill>
                <a:latin typeface="+mn-lt"/>
                <a:ea typeface="+mn-ea"/>
                <a:cs typeface="+mn-cs"/>
              </a:rPr>
              <a:t>queueing</a:t>
            </a:r>
            <a:r>
              <a:rPr lang="en-US" altLang="zh-CN" sz="1200" b="0" i="0" u="none" strike="noStrike" kern="1200" baseline="0" dirty="0" smtClean="0">
                <a:solidFill>
                  <a:schemeClr val="tx1"/>
                </a:solidFill>
                <a:latin typeface="+mn-lt"/>
                <a:ea typeface="+mn-ea"/>
                <a:cs typeface="+mn-cs"/>
              </a:rPr>
              <a:t> delay of the short flows is reduced significantly by up to around 80%.</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baseline="0" dirty="0" smtClean="0"/>
          </a:p>
        </p:txBody>
      </p:sp>
      <p:sp>
        <p:nvSpPr>
          <p:cNvPr id="1048620" name="灯片编号占位符 3"/>
          <p:cNvSpPr>
            <a:spLocks noGrp="1"/>
          </p:cNvSpPr>
          <p:nvPr>
            <p:ph type="sldNum" sz="quarter" idx="10"/>
          </p:nvPr>
        </p:nvSpPr>
        <p:spPr/>
        <p:txBody>
          <a:bodyPr/>
          <a:lstStyle/>
          <a:p>
            <a:fld id="{E5FF25E4-D69E-4EA0-9DAD-063DCB6B3C00}" type="slidenum">
              <a:rPr lang="zh-CN" altLang="en-US" smtClean="0"/>
              <a:pPr/>
              <a:t>7</a:t>
            </a:fld>
            <a:endParaRPr lang="zh-CN" altLang="en-US"/>
          </a:p>
        </p:txBody>
      </p:sp>
    </p:spTree>
    <p:extLst>
      <p:ext uri="{BB962C8B-B14F-4D97-AF65-F5344CB8AC3E}">
        <p14:creationId xmlns="" xmlns:p14="http://schemas.microsoft.com/office/powerpoint/2010/main" val="4011087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幻灯片图像占位符 1"/>
          <p:cNvSpPr>
            <a:spLocks noGrp="1" noRot="1" noChangeAspect="1"/>
          </p:cNvSpPr>
          <p:nvPr>
            <p:ph type="sldImg"/>
          </p:nvPr>
        </p:nvSpPr>
        <p:spPr/>
      </p:sp>
      <p:sp>
        <p:nvSpPr>
          <p:cNvPr id="1048627"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sz="1200" dirty="0" smtClean="0">
                <a:latin typeface="Arial"/>
                <a:cs typeface="Arial"/>
              </a:rPr>
              <a:t>later-sent packets </a:t>
            </a:r>
            <a:r>
              <a:rPr lang="en-US" altLang="zh-CN" sz="1200" b="0" i="0" u="none" strike="noStrike" kern="1200" baseline="0" dirty="0" smtClean="0">
                <a:solidFill>
                  <a:schemeClr val="tx1"/>
                </a:solidFill>
                <a:latin typeface="+mn-lt"/>
                <a:ea typeface="+mn-ea"/>
                <a:cs typeface="+mn-cs"/>
              </a:rPr>
              <a:t>may be received ahead of the </a:t>
            </a:r>
            <a:r>
              <a:rPr lang="en-US" altLang="zh-CN" sz="1200" dirty="0" smtClean="0">
                <a:latin typeface="Arial"/>
                <a:cs typeface="Arial"/>
              </a:rPr>
              <a:t>earlier-sent ones. </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Figure a, the blue line shows the ratio of disorder packets became larger compared with the scenario without long flows, because both kinds of flows are mixed.</a:t>
            </a:r>
          </a:p>
          <a:p>
            <a:r>
              <a:rPr lang="en-US" altLang="zh-CN" sz="1200" b="0" i="0" u="none" strike="noStrike" kern="1200" baseline="0" dirty="0" smtClean="0">
                <a:solidFill>
                  <a:schemeClr val="tx1"/>
                </a:solidFill>
                <a:latin typeface="+mn-lt"/>
                <a:ea typeface="+mn-ea"/>
                <a:cs typeface="+mn-cs"/>
              </a:rPr>
              <a:t>When the out-of-order event happens, the TCP sender assumes the packets are lost and then cuts its congestion window, resulting in spurious retransmission and even timeout. </a:t>
            </a:r>
          </a:p>
          <a:p>
            <a:r>
              <a:rPr lang="en-US" altLang="zh-CN" sz="1200" b="0" i="0" u="none" strike="noStrike" kern="1200" baseline="0" dirty="0" smtClean="0">
                <a:solidFill>
                  <a:schemeClr val="tx1"/>
                </a:solidFill>
                <a:latin typeface="+mn-lt"/>
                <a:ea typeface="+mn-ea"/>
                <a:cs typeface="+mn-cs"/>
              </a:rPr>
              <a:t>figure (b), the average congestion windows of the short flows are about 50% smaller than that in the scenario without long flows.</a:t>
            </a:r>
          </a:p>
          <a:p>
            <a:r>
              <a:rPr lang="en-US" altLang="zh-CN" sz="1200" b="0" i="0" u="none" strike="noStrike" kern="1200" baseline="0" dirty="0" smtClean="0">
                <a:solidFill>
                  <a:schemeClr val="tx1"/>
                </a:solidFill>
                <a:latin typeface="+mn-lt"/>
                <a:ea typeface="+mn-ea"/>
                <a:cs typeface="+mn-cs"/>
              </a:rPr>
              <a:t>In short, as long as there is no long flows, both the </a:t>
            </a:r>
            <a:r>
              <a:rPr lang="en-US" altLang="zh-CN" sz="1200" b="0" i="0" u="none" strike="noStrike" kern="1200" baseline="0" dirty="0" err="1" smtClean="0">
                <a:solidFill>
                  <a:schemeClr val="tx1"/>
                </a:solidFill>
                <a:latin typeface="+mn-lt"/>
                <a:ea typeface="+mn-ea"/>
                <a:cs typeface="+mn-cs"/>
              </a:rPr>
              <a:t>queueing</a:t>
            </a:r>
            <a:r>
              <a:rPr lang="en-US" altLang="zh-CN" sz="1200" b="0" i="0" u="none" strike="noStrike" kern="1200" baseline="0" dirty="0" smtClean="0">
                <a:solidFill>
                  <a:schemeClr val="tx1"/>
                </a:solidFill>
                <a:latin typeface="+mn-lt"/>
                <a:ea typeface="+mn-ea"/>
                <a:cs typeface="+mn-cs"/>
              </a:rPr>
              <a:t> delay and the number of disorder packets are significantly reduced.</a:t>
            </a:r>
          </a:p>
          <a:p>
            <a:r>
              <a:rPr lang="en-US" altLang="zh-CN" sz="1200" b="0" i="0" u="none" strike="noStrike" kern="1200" baseline="0" dirty="0" smtClean="0">
                <a:solidFill>
                  <a:schemeClr val="tx1"/>
                </a:solidFill>
                <a:latin typeface="+mn-lt"/>
                <a:ea typeface="+mn-ea"/>
                <a:cs typeface="+mn-cs"/>
              </a:rPr>
              <a:t>These motivated us to tackle the above two problems in designing CAPS.</a:t>
            </a:r>
          </a:p>
          <a:p>
            <a:endParaRPr lang="en-US" altLang="zh-CN" sz="1200" b="0" i="0" u="none" strike="noStrike" kern="1200" baseline="0" dirty="0" smtClean="0">
              <a:solidFill>
                <a:schemeClr val="tx1"/>
              </a:solidFill>
              <a:latin typeface="+mn-lt"/>
              <a:ea typeface="+mn-ea"/>
              <a:cs typeface="+mn-cs"/>
            </a:endParaRPr>
          </a:p>
        </p:txBody>
      </p:sp>
      <p:sp>
        <p:nvSpPr>
          <p:cNvPr id="1048628" name="灯片编号占位符 3"/>
          <p:cNvSpPr>
            <a:spLocks noGrp="1"/>
          </p:cNvSpPr>
          <p:nvPr>
            <p:ph type="sldNum" sz="quarter" idx="10"/>
          </p:nvPr>
        </p:nvSpPr>
        <p:spPr/>
        <p:txBody>
          <a:bodyPr/>
          <a:lstStyle/>
          <a:p>
            <a:fld id="{E5FF25E4-D69E-4EA0-9DAD-063DCB6B3C00}" type="slidenum">
              <a:rPr lang="zh-CN" altLang="en-US" smtClean="0"/>
              <a:pPr/>
              <a:t>8</a:t>
            </a:fld>
            <a:endParaRPr lang="zh-CN" altLang="en-US"/>
          </a:p>
        </p:txBody>
      </p:sp>
    </p:spTree>
    <p:extLst>
      <p:ext uri="{BB962C8B-B14F-4D97-AF65-F5344CB8AC3E}">
        <p14:creationId xmlns="" xmlns:p14="http://schemas.microsoft.com/office/powerpoint/2010/main" val="3423049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幻灯片图像占位符 1"/>
          <p:cNvSpPr>
            <a:spLocks noGrp="1" noRot="1" noChangeAspect="1"/>
          </p:cNvSpPr>
          <p:nvPr>
            <p:ph type="sldImg"/>
          </p:nvPr>
        </p:nvSpPr>
        <p:spPr/>
      </p:sp>
      <p:sp>
        <p:nvSpPr>
          <p:cNvPr id="1048599" name="备注占位符 2"/>
          <p:cNvSpPr>
            <a:spLocks noGrp="1"/>
          </p:cNvSpPr>
          <p:nvPr>
            <p:ph type="body" idx="1"/>
          </p:nvPr>
        </p:nvSpPr>
        <p:spPr/>
        <p:txBody>
          <a:bodyPr/>
          <a:lstStyle/>
          <a:p>
            <a:endParaRPr lang="zh-CN" altLang="en-US" dirty="0"/>
          </a:p>
        </p:txBody>
      </p:sp>
      <p:sp>
        <p:nvSpPr>
          <p:cNvPr id="1048600" name="灯片编号占位符 3"/>
          <p:cNvSpPr>
            <a:spLocks noGrp="1"/>
          </p:cNvSpPr>
          <p:nvPr>
            <p:ph type="sldNum" sz="quarter" idx="10"/>
          </p:nvPr>
        </p:nvSpPr>
        <p:spPr/>
        <p:txBody>
          <a:bodyPr/>
          <a:lstStyle/>
          <a:p>
            <a:fld id="{E5FF25E4-D69E-4EA0-9DAD-063DCB6B3C00}" type="slidenum">
              <a:rPr lang="zh-CN" altLang="en-US" smtClean="0"/>
              <a:pPr/>
              <a:t>9</a:t>
            </a:fld>
            <a:endParaRPr lang="zh-CN" altLang="en-US"/>
          </a:p>
        </p:txBody>
      </p:sp>
    </p:spTree>
    <p:extLst>
      <p:ext uri="{BB962C8B-B14F-4D97-AF65-F5344CB8AC3E}">
        <p14:creationId xmlns="" xmlns:p14="http://schemas.microsoft.com/office/powerpoint/2010/main" val="325851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1048752" name="Holder 2"/>
          <p:cNvSpPr>
            <a:spLocks noGrp="1"/>
          </p:cNvSpPr>
          <p:nvPr>
            <p:ph type="ctrTitle"/>
          </p:nvPr>
        </p:nvSpPr>
        <p:spPr>
          <a:xfrm>
            <a:off x="811821" y="929073"/>
            <a:ext cx="10568357" cy="951027"/>
          </a:xfrm>
          <a:prstGeom prst="rect">
            <a:avLst/>
          </a:prstGeom>
        </p:spPr>
        <p:txBody>
          <a:bodyPr wrap="square" lIns="0" tIns="0" rIns="0" bIns="0">
            <a:noAutofit/>
          </a:bodyPr>
          <a:lstStyle/>
          <a:p>
            <a:endParaRPr/>
          </a:p>
        </p:txBody>
      </p:sp>
      <p:sp>
        <p:nvSpPr>
          <p:cNvPr id="1048753" name="Holder 3"/>
          <p:cNvSpPr>
            <a:spLocks noGrp="1"/>
          </p:cNvSpPr>
          <p:nvPr>
            <p:ph type="subTitle" idx="4"/>
          </p:nvPr>
        </p:nvSpPr>
        <p:spPr>
          <a:xfrm>
            <a:off x="1828800" y="3840480"/>
            <a:ext cx="8534399" cy="1714500"/>
          </a:xfrm>
          <a:prstGeom prst="rect">
            <a:avLst/>
          </a:prstGeom>
        </p:spPr>
        <p:txBody>
          <a:bodyPr wrap="square" lIns="0" tIns="0" rIns="0" bIns="0">
            <a:noAutofit/>
          </a:bodyPr>
          <a:lstStyle/>
          <a:p>
            <a:endParaRPr/>
          </a:p>
        </p:txBody>
      </p:sp>
      <p:sp>
        <p:nvSpPr>
          <p:cNvPr id="1048754" name="Holder 4"/>
          <p:cNvSpPr>
            <a:spLocks noGrp="1"/>
          </p:cNvSpPr>
          <p:nvPr>
            <p:ph type="ftr" sz="quarter" idx="5"/>
          </p:nvPr>
        </p:nvSpPr>
        <p:spPr/>
        <p:txBody>
          <a:bodyPr lIns="0" tIns="0" rIns="0" bIns="0"/>
          <a:lstStyle/>
          <a:p>
            <a:pPr marL="12700">
              <a:lnSpc>
                <a:spcPct val="100000"/>
              </a:lnSpc>
            </a:pPr>
            <a:r>
              <a:rPr sz="1200" spc="30" dirty="0" smtClean="0">
                <a:solidFill>
                  <a:srgbClr val="898989"/>
                </a:solidFill>
                <a:latin typeface="Arial"/>
                <a:cs typeface="Arial"/>
              </a:rPr>
              <a:t>16</a:t>
            </a:r>
            <a:r>
              <a:rPr sz="1200" spc="-35" dirty="0" smtClean="0">
                <a:solidFill>
                  <a:srgbClr val="898989"/>
                </a:solidFill>
                <a:latin typeface="Arial"/>
                <a:cs typeface="Arial"/>
              </a:rPr>
              <a:t>/</a:t>
            </a:r>
            <a:r>
              <a:rPr sz="1200" spc="20" dirty="0" smtClean="0">
                <a:solidFill>
                  <a:srgbClr val="898989"/>
                </a:solidFill>
                <a:latin typeface="Arial"/>
                <a:cs typeface="Arial"/>
              </a:rPr>
              <a:t>6</a:t>
            </a:r>
            <a:r>
              <a:rPr sz="1200" spc="-40" dirty="0" smtClean="0">
                <a:solidFill>
                  <a:srgbClr val="898989"/>
                </a:solidFill>
                <a:latin typeface="Arial"/>
                <a:cs typeface="Arial"/>
              </a:rPr>
              <a:t>/</a:t>
            </a:r>
            <a:r>
              <a:rPr sz="1200" spc="30" dirty="0" smtClean="0">
                <a:solidFill>
                  <a:srgbClr val="898989"/>
                </a:solidFill>
                <a:latin typeface="Arial"/>
                <a:cs typeface="Arial"/>
              </a:rPr>
              <a:t>25</a:t>
            </a:r>
            <a:endParaRPr sz="1200">
              <a:latin typeface="Arial"/>
              <a:cs typeface="Arial"/>
            </a:endParaRPr>
          </a:p>
        </p:txBody>
      </p:sp>
      <p:sp>
        <p:nvSpPr>
          <p:cNvPr id="104875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pPr/>
              <a:t>3/31/2018</a:t>
            </a:fld>
            <a:endParaRPr lang="en-US" smtClean="0"/>
          </a:p>
        </p:txBody>
      </p:sp>
      <p:sp>
        <p:nvSpPr>
          <p:cNvPr id="1048756" name="Holder 6"/>
          <p:cNvSpPr>
            <a:spLocks noGrp="1"/>
          </p:cNvSpPr>
          <p:nvPr>
            <p:ph type="sldNum" sz="quarter" idx="7"/>
          </p:nvPr>
        </p:nvSpPr>
        <p:spPr/>
        <p:txBody>
          <a:bodyPr lIns="0" tIns="0" rIns="0" bIns="0"/>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a:t>
            </a:fld>
            <a:endParaRPr sz="1200">
              <a:latin typeface="Arial"/>
              <a:cs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13"/>
          <p:cNvSpPr>
            <a:spLocks noGrp="1"/>
          </p:cNvSpPr>
          <p:nvPr>
            <p:ph type="dt" sz="half" idx="10"/>
          </p:nvPr>
        </p:nvSpPr>
        <p:spPr/>
        <p:txBody>
          <a:bodyPr/>
          <a:lstStyle>
            <a:lvl1pPr>
              <a:defRPr/>
            </a:lvl1pPr>
          </a:lstStyle>
          <a:p>
            <a:pPr>
              <a:defRPr/>
            </a:pPr>
            <a:fld id="{ED782D2B-E4C1-4BA5-B63B-D095B6B2EF2D}" type="datetimeFigureOut">
              <a:rPr lang="en-US"/>
              <a:pPr>
                <a:defRPr/>
              </a:pPr>
              <a:t>3/31/2018</a:t>
            </a:fld>
            <a:endParaRPr lang="en-US" dirty="0"/>
          </a:p>
        </p:txBody>
      </p:sp>
      <p:sp>
        <p:nvSpPr>
          <p:cNvPr id="4" name="页脚占位符 2"/>
          <p:cNvSpPr>
            <a:spLocks noGrp="1"/>
          </p:cNvSpPr>
          <p:nvPr>
            <p:ph type="ftr" sz="quarter" idx="11"/>
          </p:nvPr>
        </p:nvSpPr>
        <p:spPr/>
        <p:txBody>
          <a:bodyPr/>
          <a:lstStyle>
            <a:lvl1pPr>
              <a:defRPr/>
            </a:lvl1pPr>
          </a:lstStyle>
          <a:p>
            <a:pPr>
              <a:defRPr/>
            </a:pPr>
            <a:endParaRPr lang="en-US"/>
          </a:p>
        </p:txBody>
      </p:sp>
      <p:sp>
        <p:nvSpPr>
          <p:cNvPr id="5" name="幻灯片编号占位符 22"/>
          <p:cNvSpPr>
            <a:spLocks noGrp="1"/>
          </p:cNvSpPr>
          <p:nvPr>
            <p:ph type="sldNum" sz="quarter" idx="12"/>
          </p:nvPr>
        </p:nvSpPr>
        <p:spPr/>
        <p:txBody>
          <a:bodyPr/>
          <a:lstStyle>
            <a:lvl1pPr>
              <a:defRPr/>
            </a:lvl1pPr>
          </a:lstStyle>
          <a:p>
            <a:pPr>
              <a:defRPr/>
            </a:pPr>
            <a:fld id="{6823164D-5225-4107-A73A-113056FA1C2E}" type="slidenum">
              <a:rPr lang="en-US"/>
              <a:pPr>
                <a:defRPr/>
              </a:pPr>
              <a:t>‹#›</a:t>
            </a:fld>
            <a:endParaRPr lang="en-US" dirty="0"/>
          </a:p>
        </p:txBody>
      </p:sp>
    </p:spTree>
    <p:extLst>
      <p:ext uri="{BB962C8B-B14F-4D97-AF65-F5344CB8AC3E}">
        <p14:creationId xmlns="" xmlns:p14="http://schemas.microsoft.com/office/powerpoint/2010/main" val="191000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1D1F3700-5BB7-4D05-BFFE-15C994E681CB}" type="datetimeFigureOut">
              <a:rPr lang="en-US"/>
              <a:pPr>
                <a:defRPr/>
              </a:pPr>
              <a:t>3/31/2018</a:t>
            </a:fld>
            <a:endParaRPr lang="en-US"/>
          </a:p>
        </p:txBody>
      </p:sp>
      <p:sp>
        <p:nvSpPr>
          <p:cNvPr id="3" name="页脚占位符 2"/>
          <p:cNvSpPr>
            <a:spLocks noGrp="1"/>
          </p:cNvSpPr>
          <p:nvPr>
            <p:ph type="ftr" sz="quarter" idx="11"/>
          </p:nvPr>
        </p:nvSpPr>
        <p:spPr/>
        <p:txBody>
          <a:bodyPr/>
          <a:lstStyle>
            <a:lvl1pPr>
              <a:defRPr/>
            </a:lvl1pPr>
          </a:lstStyle>
          <a:p>
            <a:pPr>
              <a:defRPr/>
            </a:pPr>
            <a:endParaRPr lang="en-US"/>
          </a:p>
        </p:txBody>
      </p:sp>
      <p:sp>
        <p:nvSpPr>
          <p:cNvPr id="4" name="幻灯片编号占位符 3"/>
          <p:cNvSpPr>
            <a:spLocks noGrp="1"/>
          </p:cNvSpPr>
          <p:nvPr>
            <p:ph type="sldNum" sz="quarter" idx="12"/>
          </p:nvPr>
        </p:nvSpPr>
        <p:spPr>
          <a:xfrm>
            <a:off x="0" y="6248400"/>
            <a:ext cx="711200" cy="381000"/>
          </a:xfrm>
        </p:spPr>
        <p:txBody>
          <a:bodyPr/>
          <a:lstStyle>
            <a:lvl1pPr>
              <a:defRPr>
                <a:solidFill>
                  <a:schemeClr val="tx2"/>
                </a:solidFill>
              </a:defRPr>
            </a:lvl1pPr>
          </a:lstStyle>
          <a:p>
            <a:pPr>
              <a:defRPr/>
            </a:pPr>
            <a:fld id="{44F5A9CA-2C4C-479F-BA57-C13DC51A1A4A}" type="slidenum">
              <a:rPr lang="en-US"/>
              <a:pPr>
                <a:defRPr/>
              </a:pPr>
              <a:t>‹#›</a:t>
            </a:fld>
            <a:endParaRPr lang="en-US" dirty="0"/>
          </a:p>
        </p:txBody>
      </p:sp>
    </p:spTree>
    <p:extLst>
      <p:ext uri="{BB962C8B-B14F-4D97-AF65-F5344CB8AC3E}">
        <p14:creationId xmlns="" xmlns:p14="http://schemas.microsoft.com/office/powerpoint/2010/main" val="1744270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12800" y="273050"/>
            <a:ext cx="10769600" cy="869950"/>
          </a:xfrm>
        </p:spPr>
        <p:txBody>
          <a:bodyPr/>
          <a:lstStyle>
            <a:lvl1pPr algn="l">
              <a:buNone/>
              <a:defRPr sz="4400" b="0"/>
            </a:lvl1pPr>
          </a:lstStyle>
          <a:p>
            <a:r>
              <a:rPr lang="zh-CN" altLang="en-US" smtClean="0"/>
              <a:t>单击此处编辑母版标题样式</a:t>
            </a:r>
            <a:endParaRPr lang="en-US"/>
          </a:p>
        </p:txBody>
      </p:sp>
      <p:sp>
        <p:nvSpPr>
          <p:cNvPr id="3" name="文本占位符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9" name="内容占位符 8"/>
          <p:cNvSpPr>
            <a:spLocks noGrp="1"/>
          </p:cNvSpPr>
          <p:nvPr>
            <p:ph sz="quarter" idx="1"/>
          </p:nvPr>
        </p:nvSpPr>
        <p:spPr>
          <a:xfrm>
            <a:off x="3149600" y="1752600"/>
            <a:ext cx="8534400" cy="44196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日期占位符 13"/>
          <p:cNvSpPr>
            <a:spLocks noGrp="1"/>
          </p:cNvSpPr>
          <p:nvPr>
            <p:ph type="dt" sz="half" idx="10"/>
          </p:nvPr>
        </p:nvSpPr>
        <p:spPr/>
        <p:txBody>
          <a:bodyPr/>
          <a:lstStyle>
            <a:lvl1pPr>
              <a:defRPr/>
            </a:lvl1pPr>
          </a:lstStyle>
          <a:p>
            <a:pPr>
              <a:defRPr/>
            </a:pPr>
            <a:fld id="{19C307E9-89DA-4B1D-897D-11E51EB903C7}" type="datetimeFigureOut">
              <a:rPr lang="en-US"/>
              <a:pPr>
                <a:defRPr/>
              </a:pPr>
              <a:t>3/31/2018</a:t>
            </a:fld>
            <a:endParaRPr lang="en-US" dirty="0"/>
          </a:p>
        </p:txBody>
      </p:sp>
      <p:sp>
        <p:nvSpPr>
          <p:cNvPr id="6" name="页脚占位符 2"/>
          <p:cNvSpPr>
            <a:spLocks noGrp="1"/>
          </p:cNvSpPr>
          <p:nvPr>
            <p:ph type="ftr" sz="quarter" idx="11"/>
          </p:nvPr>
        </p:nvSpPr>
        <p:spPr/>
        <p:txBody>
          <a:bodyPr/>
          <a:lstStyle>
            <a:lvl1pPr>
              <a:defRPr/>
            </a:lvl1pPr>
          </a:lstStyle>
          <a:p>
            <a:pPr>
              <a:defRPr/>
            </a:pPr>
            <a:endParaRPr lang="en-US"/>
          </a:p>
        </p:txBody>
      </p:sp>
      <p:sp>
        <p:nvSpPr>
          <p:cNvPr id="7" name="幻灯片编号占位符 22"/>
          <p:cNvSpPr>
            <a:spLocks noGrp="1"/>
          </p:cNvSpPr>
          <p:nvPr>
            <p:ph type="sldNum" sz="quarter" idx="12"/>
          </p:nvPr>
        </p:nvSpPr>
        <p:spPr/>
        <p:txBody>
          <a:bodyPr/>
          <a:lstStyle>
            <a:lvl1pPr>
              <a:defRPr/>
            </a:lvl1pPr>
          </a:lstStyle>
          <a:p>
            <a:pPr>
              <a:defRPr/>
            </a:pPr>
            <a:fld id="{BD294F03-E95C-478B-BDED-9941BCF5D9A0}" type="slidenum">
              <a:rPr lang="en-US"/>
              <a:pPr>
                <a:defRPr/>
              </a:pPr>
              <a:t>‹#›</a:t>
            </a:fld>
            <a:endParaRPr lang="en-US" dirty="0"/>
          </a:p>
        </p:txBody>
      </p:sp>
    </p:spTree>
    <p:extLst>
      <p:ext uri="{BB962C8B-B14F-4D97-AF65-F5344CB8AC3E}">
        <p14:creationId xmlns="" xmlns:p14="http://schemas.microsoft.com/office/powerpoint/2010/main" val="2319260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5" name="矩形 7"/>
          <p:cNvSpPr/>
          <p:nvPr/>
        </p:nvSpPr>
        <p:spPr bwMode="white">
          <a:xfrm>
            <a:off x="-12700" y="4572005"/>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矩形 8"/>
          <p:cNvSpPr/>
          <p:nvPr/>
        </p:nvSpPr>
        <p:spPr>
          <a:xfrm>
            <a:off x="-12697" y="4664075"/>
            <a:ext cx="1951567"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矩形 9"/>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矩形 10"/>
          <p:cNvSpPr/>
          <p:nvPr/>
        </p:nvSpPr>
        <p:spPr bwMode="white">
          <a:xfrm>
            <a:off x="1930403" y="0"/>
            <a:ext cx="133351"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文本占位符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smtClean="0"/>
              <a:t>单击此处编辑母版文本样式</a:t>
            </a:r>
          </a:p>
        </p:txBody>
      </p:sp>
      <p:sp>
        <p:nvSpPr>
          <p:cNvPr id="2" name="标题 1"/>
          <p:cNvSpPr>
            <a:spLocks noGrp="1"/>
          </p:cNvSpPr>
          <p:nvPr>
            <p:ph type="title"/>
          </p:nvPr>
        </p:nvSpPr>
        <p:spPr>
          <a:xfrm>
            <a:off x="2133600" y="4648200"/>
            <a:ext cx="9753600" cy="685800"/>
          </a:xfrm>
        </p:spPr>
        <p:txBody>
          <a:bodyPr/>
          <a:lstStyle>
            <a:lvl1pPr algn="l">
              <a:buNone/>
              <a:defRPr sz="2800" b="0">
                <a:solidFill>
                  <a:srgbClr val="FFFFFF"/>
                </a:solidFill>
              </a:defRPr>
            </a:lvl1pPr>
          </a:lstStyle>
          <a:p>
            <a:r>
              <a:rPr lang="zh-CN" altLang="en-US" smtClean="0"/>
              <a:t>单击此处编辑母版标题样式</a:t>
            </a:r>
            <a:endParaRPr lang="en-US"/>
          </a:p>
        </p:txBody>
      </p:sp>
      <p:sp>
        <p:nvSpPr>
          <p:cNvPr id="3" name="图片占位符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3200"/>
            </a:lvl1pPr>
          </a:lstStyle>
          <a:p>
            <a:pPr lvl="0"/>
            <a:r>
              <a:rPr lang="zh-CN" altLang="en-US" noProof="0" smtClean="0"/>
              <a:t>将图片拖动到占位符，或单击添加图标</a:t>
            </a:r>
            <a:endParaRPr lang="en-US" noProof="0" dirty="0"/>
          </a:p>
        </p:txBody>
      </p:sp>
      <p:sp>
        <p:nvSpPr>
          <p:cNvPr id="9" name="日期占位符 11"/>
          <p:cNvSpPr>
            <a:spLocks noGrp="1"/>
          </p:cNvSpPr>
          <p:nvPr>
            <p:ph type="dt" sz="half" idx="10"/>
          </p:nvPr>
        </p:nvSpPr>
        <p:spPr>
          <a:xfrm>
            <a:off x="8331200" y="6248405"/>
            <a:ext cx="3556000" cy="365125"/>
          </a:xfrm>
        </p:spPr>
        <p:txBody>
          <a:bodyPr rtlCol="0"/>
          <a:lstStyle>
            <a:lvl1pPr>
              <a:defRPr/>
            </a:lvl1pPr>
          </a:lstStyle>
          <a:p>
            <a:pPr>
              <a:defRPr/>
            </a:pPr>
            <a:fld id="{6760AA73-2D41-4214-B3E0-5CE0062C0BC7}" type="datetimeFigureOut">
              <a:rPr lang="en-US"/>
              <a:pPr>
                <a:defRPr/>
              </a:pPr>
              <a:t>3/31/2018</a:t>
            </a:fld>
            <a:endParaRPr lang="en-US"/>
          </a:p>
        </p:txBody>
      </p:sp>
      <p:sp>
        <p:nvSpPr>
          <p:cNvPr id="10" name="幻灯片编号占位符 12"/>
          <p:cNvSpPr>
            <a:spLocks noGrp="1"/>
          </p:cNvSpPr>
          <p:nvPr>
            <p:ph type="sldNum" sz="quarter" idx="11"/>
          </p:nvPr>
        </p:nvSpPr>
        <p:spPr>
          <a:xfrm>
            <a:off x="0" y="4667255"/>
            <a:ext cx="1930400" cy="663575"/>
          </a:xfrm>
        </p:spPr>
        <p:txBody>
          <a:bodyPr rtlCol="0"/>
          <a:lstStyle>
            <a:lvl1pPr>
              <a:defRPr sz="2800"/>
            </a:lvl1pPr>
          </a:lstStyle>
          <a:p>
            <a:pPr>
              <a:defRPr/>
            </a:pPr>
            <a:fld id="{797DA5CF-A730-4B8F-90DB-9C169193A7F9}" type="slidenum">
              <a:rPr lang="en-US"/>
              <a:pPr>
                <a:defRPr/>
              </a:pPr>
              <a:t>‹#›</a:t>
            </a:fld>
            <a:endParaRPr lang="en-US" dirty="0"/>
          </a:p>
        </p:txBody>
      </p:sp>
      <p:sp>
        <p:nvSpPr>
          <p:cNvPr id="11" name="页脚占位符 13"/>
          <p:cNvSpPr>
            <a:spLocks noGrp="1"/>
          </p:cNvSpPr>
          <p:nvPr>
            <p:ph type="ftr" sz="quarter" idx="12"/>
          </p:nvPr>
        </p:nvSpPr>
        <p:spPr>
          <a:xfrm>
            <a:off x="2133600" y="6248405"/>
            <a:ext cx="6096000" cy="365125"/>
          </a:xfrm>
        </p:spPr>
        <p:txBody>
          <a:bodyPr rtlCol="0"/>
          <a:lstStyle>
            <a:lvl1pPr>
              <a:defRPr/>
            </a:lvl1pPr>
          </a:lstStyle>
          <a:p>
            <a:pPr>
              <a:defRPr/>
            </a:pPr>
            <a:endParaRPr lang="en-US"/>
          </a:p>
        </p:txBody>
      </p:sp>
    </p:spTree>
    <p:extLst>
      <p:ext uri="{BB962C8B-B14F-4D97-AF65-F5344CB8AC3E}">
        <p14:creationId xmlns="" xmlns:p14="http://schemas.microsoft.com/office/powerpoint/2010/main" val="112586275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日期占位符 13"/>
          <p:cNvSpPr>
            <a:spLocks noGrp="1"/>
          </p:cNvSpPr>
          <p:nvPr>
            <p:ph type="dt" sz="half" idx="10"/>
          </p:nvPr>
        </p:nvSpPr>
        <p:spPr/>
        <p:txBody>
          <a:bodyPr/>
          <a:lstStyle>
            <a:lvl1pPr>
              <a:defRPr/>
            </a:lvl1pPr>
          </a:lstStyle>
          <a:p>
            <a:pPr>
              <a:defRPr/>
            </a:pPr>
            <a:fld id="{EBC90ED5-A82D-426C-87BD-3D541B253D61}" type="datetimeFigureOut">
              <a:rPr lang="en-US"/>
              <a:pPr>
                <a:defRPr/>
              </a:pPr>
              <a:t>3/31/2018</a:t>
            </a:fld>
            <a:endParaRPr lang="en-US" dirty="0"/>
          </a:p>
        </p:txBody>
      </p:sp>
      <p:sp>
        <p:nvSpPr>
          <p:cNvPr id="5" name="页脚占位符 2"/>
          <p:cNvSpPr>
            <a:spLocks noGrp="1"/>
          </p:cNvSpPr>
          <p:nvPr>
            <p:ph type="ftr" sz="quarter" idx="11"/>
          </p:nvPr>
        </p:nvSpPr>
        <p:spPr/>
        <p:txBody>
          <a:bodyPr/>
          <a:lstStyle>
            <a:lvl1pPr>
              <a:defRPr/>
            </a:lvl1pPr>
          </a:lstStyle>
          <a:p>
            <a:pPr>
              <a:defRPr/>
            </a:pPr>
            <a:endParaRPr lang="en-US"/>
          </a:p>
        </p:txBody>
      </p:sp>
      <p:sp>
        <p:nvSpPr>
          <p:cNvPr id="6" name="幻灯片编号占位符 22"/>
          <p:cNvSpPr>
            <a:spLocks noGrp="1"/>
          </p:cNvSpPr>
          <p:nvPr>
            <p:ph type="sldNum" sz="quarter" idx="12"/>
          </p:nvPr>
        </p:nvSpPr>
        <p:spPr/>
        <p:txBody>
          <a:bodyPr/>
          <a:lstStyle>
            <a:lvl1pPr>
              <a:defRPr/>
            </a:lvl1pPr>
          </a:lstStyle>
          <a:p>
            <a:pPr>
              <a:defRPr/>
            </a:pPr>
            <a:fld id="{E0BD413E-0A34-42CF-B028-EE81A5FE2DBE}" type="slidenum">
              <a:rPr lang="en-US"/>
              <a:pPr>
                <a:defRPr/>
              </a:pPr>
              <a:t>‹#›</a:t>
            </a:fld>
            <a:endParaRPr lang="en-US" dirty="0"/>
          </a:p>
        </p:txBody>
      </p:sp>
    </p:spTree>
    <p:extLst>
      <p:ext uri="{BB962C8B-B14F-4D97-AF65-F5344CB8AC3E}">
        <p14:creationId xmlns="" xmlns:p14="http://schemas.microsoft.com/office/powerpoint/2010/main" val="330238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4" name="矩形 6"/>
          <p:cNvSpPr/>
          <p:nvPr/>
        </p:nvSpPr>
        <p:spPr bwMode="white">
          <a:xfrm>
            <a:off x="8128003"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矩形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矩形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竖排标题 1"/>
          <p:cNvSpPr>
            <a:spLocks noGrp="1"/>
          </p:cNvSpPr>
          <p:nvPr>
            <p:ph type="title" orient="vert"/>
          </p:nvPr>
        </p:nvSpPr>
        <p:spPr>
          <a:xfrm>
            <a:off x="8737600" y="609602"/>
            <a:ext cx="2743200" cy="5516563"/>
          </a:xfrm>
        </p:spPr>
        <p:txBody>
          <a:bodyPr vert="eaVert"/>
          <a:lstStyle/>
          <a:p>
            <a:r>
              <a:rPr lang="zh-CN" altLang="en-US" smtClean="0"/>
              <a:t>单击此处编辑母版标题样式</a:t>
            </a:r>
            <a:endParaRPr lang="en-US"/>
          </a:p>
        </p:txBody>
      </p:sp>
      <p:sp>
        <p:nvSpPr>
          <p:cNvPr id="3" name="竖排文本占位符 2"/>
          <p:cNvSpPr>
            <a:spLocks noGrp="1"/>
          </p:cNvSpPr>
          <p:nvPr>
            <p:ph type="body" orient="vert" idx="1"/>
          </p:nvPr>
        </p:nvSpPr>
        <p:spPr>
          <a:xfrm>
            <a:off x="609600" y="609600"/>
            <a:ext cx="7416800" cy="551656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7" name="日期占位符 3"/>
          <p:cNvSpPr>
            <a:spLocks noGrp="1"/>
          </p:cNvSpPr>
          <p:nvPr>
            <p:ph type="dt" sz="half" idx="10"/>
          </p:nvPr>
        </p:nvSpPr>
        <p:spPr>
          <a:xfrm>
            <a:off x="8737600" y="6248405"/>
            <a:ext cx="2946400" cy="365125"/>
          </a:xfrm>
        </p:spPr>
        <p:txBody>
          <a:bodyPr/>
          <a:lstStyle>
            <a:lvl1pPr>
              <a:defRPr/>
            </a:lvl1pPr>
          </a:lstStyle>
          <a:p>
            <a:pPr>
              <a:defRPr/>
            </a:pPr>
            <a:fld id="{38CF6142-BD36-4244-A81D-481C47B28C72}" type="datetimeFigureOut">
              <a:rPr lang="en-US"/>
              <a:pPr>
                <a:defRPr/>
              </a:pPr>
              <a:t>3/31/2018</a:t>
            </a:fld>
            <a:endParaRPr lang="en-US" dirty="0"/>
          </a:p>
        </p:txBody>
      </p:sp>
      <p:sp>
        <p:nvSpPr>
          <p:cNvPr id="8" name="页脚占位符 4"/>
          <p:cNvSpPr>
            <a:spLocks noGrp="1"/>
          </p:cNvSpPr>
          <p:nvPr>
            <p:ph type="ftr" sz="quarter" idx="11"/>
          </p:nvPr>
        </p:nvSpPr>
        <p:spPr>
          <a:xfrm>
            <a:off x="609603" y="6248405"/>
            <a:ext cx="7431617" cy="365125"/>
          </a:xfrm>
        </p:spPr>
        <p:txBody>
          <a:bodyPr/>
          <a:lstStyle>
            <a:lvl1pPr>
              <a:defRPr/>
            </a:lvl1pPr>
          </a:lstStyle>
          <a:p>
            <a:pPr>
              <a:defRPr/>
            </a:pPr>
            <a:endParaRPr lang="en-US"/>
          </a:p>
        </p:txBody>
      </p:sp>
      <p:sp>
        <p:nvSpPr>
          <p:cNvPr id="9" name="幻灯片编号占位符 5"/>
          <p:cNvSpPr>
            <a:spLocks noGrp="1"/>
          </p:cNvSpPr>
          <p:nvPr>
            <p:ph type="sldNum" sz="quarter" idx="12"/>
          </p:nvPr>
        </p:nvSpPr>
        <p:spPr>
          <a:xfrm rot="5400000">
            <a:off x="8075084" y="103720"/>
            <a:ext cx="533400" cy="325967"/>
          </a:xfrm>
        </p:spPr>
        <p:txBody>
          <a:bodyPr/>
          <a:lstStyle>
            <a:lvl1pPr>
              <a:defRPr/>
            </a:lvl1pPr>
          </a:lstStyle>
          <a:p>
            <a:pPr>
              <a:defRPr/>
            </a:pPr>
            <a:fld id="{FB07BEAB-A3B6-46A2-94E0-4B1E33344333}" type="slidenum">
              <a:rPr lang="en-US"/>
              <a:pPr>
                <a:defRPr/>
              </a:pPr>
              <a:t>‹#›</a:t>
            </a:fld>
            <a:endParaRPr lang="en-US" dirty="0"/>
          </a:p>
        </p:txBody>
      </p:sp>
    </p:spTree>
    <p:extLst>
      <p:ext uri="{BB962C8B-B14F-4D97-AF65-F5344CB8AC3E}">
        <p14:creationId xmlns="" xmlns:p14="http://schemas.microsoft.com/office/powerpoint/2010/main" val="221197573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3"/>
          <p:cNvSpPr>
            <a:spLocks noGrp="1"/>
          </p:cNvSpPr>
          <p:nvPr>
            <p:ph type="dt" sz="half" idx="10"/>
          </p:nvPr>
        </p:nvSpPr>
        <p:spPr/>
        <p:txBody>
          <a:bodyPr/>
          <a:lstStyle>
            <a:lvl1pPr>
              <a:defRPr/>
            </a:lvl1pPr>
          </a:lstStyle>
          <a:p>
            <a:pPr>
              <a:defRPr/>
            </a:pPr>
            <a:fld id="{EF5433AE-A11B-4147-8162-1920A8C93C10}" type="datetimeFigureOut">
              <a:rPr lang="en-US"/>
              <a:pPr>
                <a:defRPr/>
              </a:pPr>
              <a:t>3/31/2018</a:t>
            </a:fld>
            <a:endParaRPr lang="en-US" dirty="0"/>
          </a:p>
        </p:txBody>
      </p:sp>
      <p:sp>
        <p:nvSpPr>
          <p:cNvPr id="3" name="页脚占位符 2"/>
          <p:cNvSpPr>
            <a:spLocks noGrp="1"/>
          </p:cNvSpPr>
          <p:nvPr>
            <p:ph type="ftr" sz="quarter" idx="11"/>
          </p:nvPr>
        </p:nvSpPr>
        <p:spPr/>
        <p:txBody>
          <a:bodyPr/>
          <a:lstStyle>
            <a:lvl1pPr>
              <a:defRPr/>
            </a:lvl1pPr>
          </a:lstStyle>
          <a:p>
            <a:pPr>
              <a:defRPr/>
            </a:pPr>
            <a:endParaRPr lang="en-US"/>
          </a:p>
        </p:txBody>
      </p:sp>
      <p:sp>
        <p:nvSpPr>
          <p:cNvPr id="4" name="幻灯片编号占位符 22"/>
          <p:cNvSpPr>
            <a:spLocks noGrp="1"/>
          </p:cNvSpPr>
          <p:nvPr>
            <p:ph type="sldNum" sz="quarter" idx="12"/>
          </p:nvPr>
        </p:nvSpPr>
        <p:spPr/>
        <p:txBody>
          <a:bodyPr/>
          <a:lstStyle>
            <a:lvl1pPr>
              <a:defRPr/>
            </a:lvl1pPr>
          </a:lstStyle>
          <a:p>
            <a:pPr>
              <a:defRPr/>
            </a:pPr>
            <a:fld id="{143EE263-A256-446D-BFA9-1728095114CB}" type="slidenum">
              <a:rPr lang="en-US"/>
              <a:pPr>
                <a:defRPr/>
              </a:pPr>
              <a:t>‹#›</a:t>
            </a:fld>
            <a:endParaRPr lang="en-US" dirty="0"/>
          </a:p>
        </p:txBody>
      </p:sp>
    </p:spTree>
    <p:extLst>
      <p:ext uri="{BB962C8B-B14F-4D97-AF65-F5344CB8AC3E}">
        <p14:creationId xmlns="" xmlns:p14="http://schemas.microsoft.com/office/powerpoint/2010/main" val="1063453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16864" y="228600"/>
            <a:ext cx="10871200" cy="990600"/>
          </a:xfrm>
        </p:spPr>
        <p:txBody>
          <a:bodyPr/>
          <a:lstStyle/>
          <a:p>
            <a:r>
              <a:rPr lang="zh-CN" altLang="en-US" smtClean="0"/>
              <a:t>单击此处编辑母版标题样式</a:t>
            </a:r>
            <a:endParaRPr lang="en-US"/>
          </a:p>
        </p:txBody>
      </p:sp>
      <p:sp>
        <p:nvSpPr>
          <p:cNvPr id="8" name="内容占位符 7"/>
          <p:cNvSpPr>
            <a:spLocks noGrp="1"/>
          </p:cNvSpPr>
          <p:nvPr>
            <p:ph sz="quarter" idx="1"/>
          </p:nvPr>
        </p:nvSpPr>
        <p:spPr>
          <a:xfrm>
            <a:off x="816864" y="1600200"/>
            <a:ext cx="10871200" cy="4495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日期占位符 13"/>
          <p:cNvSpPr>
            <a:spLocks noGrp="1"/>
          </p:cNvSpPr>
          <p:nvPr>
            <p:ph type="dt" sz="half" idx="10"/>
          </p:nvPr>
        </p:nvSpPr>
        <p:spPr/>
        <p:txBody>
          <a:bodyPr/>
          <a:lstStyle>
            <a:lvl1pPr>
              <a:defRPr/>
            </a:lvl1pPr>
          </a:lstStyle>
          <a:p>
            <a:pPr>
              <a:defRPr/>
            </a:pPr>
            <a:fld id="{DE76DAD0-0D84-4F50-8B4D-AF70F9B80F3A}" type="datetimeFigureOut">
              <a:rPr lang="en-US"/>
              <a:pPr>
                <a:defRPr/>
              </a:pPr>
              <a:t>3/31/2018</a:t>
            </a:fld>
            <a:endParaRPr lang="en-US" dirty="0"/>
          </a:p>
        </p:txBody>
      </p:sp>
      <p:sp>
        <p:nvSpPr>
          <p:cNvPr id="5" name="页脚占位符 2"/>
          <p:cNvSpPr>
            <a:spLocks noGrp="1"/>
          </p:cNvSpPr>
          <p:nvPr>
            <p:ph type="ftr" sz="quarter" idx="11"/>
          </p:nvPr>
        </p:nvSpPr>
        <p:spPr/>
        <p:txBody>
          <a:bodyPr/>
          <a:lstStyle>
            <a:lvl1pPr>
              <a:defRPr/>
            </a:lvl1pPr>
          </a:lstStyle>
          <a:p>
            <a:pPr>
              <a:defRPr/>
            </a:pPr>
            <a:endParaRPr lang="en-US"/>
          </a:p>
        </p:txBody>
      </p:sp>
      <p:sp>
        <p:nvSpPr>
          <p:cNvPr id="6" name="幻灯片编号占位符 22"/>
          <p:cNvSpPr>
            <a:spLocks noGrp="1"/>
          </p:cNvSpPr>
          <p:nvPr>
            <p:ph type="sldNum" sz="quarter" idx="12"/>
          </p:nvPr>
        </p:nvSpPr>
        <p:spPr/>
        <p:txBody>
          <a:bodyPr/>
          <a:lstStyle>
            <a:lvl1pPr>
              <a:defRPr/>
            </a:lvl1pPr>
          </a:lstStyle>
          <a:p>
            <a:pPr>
              <a:defRPr/>
            </a:pPr>
            <a:fld id="{0CCD5CF1-4B31-4E49-A749-4BB1E460FA1B}" type="slidenum">
              <a:rPr lang="en-US"/>
              <a:pPr>
                <a:defRPr/>
              </a:pPr>
              <a:t>‹#›</a:t>
            </a:fld>
            <a:endParaRPr lang="en-US" dirty="0"/>
          </a:p>
        </p:txBody>
      </p:sp>
    </p:spTree>
    <p:extLst>
      <p:ext uri="{BB962C8B-B14F-4D97-AF65-F5344CB8AC3E}">
        <p14:creationId xmlns="" xmlns:p14="http://schemas.microsoft.com/office/powerpoint/2010/main" val="1675086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9" name="内容占位符 8"/>
          <p:cNvSpPr>
            <a:spLocks noGrp="1"/>
          </p:cNvSpPr>
          <p:nvPr>
            <p:ph sz="quarter" idx="1"/>
          </p:nvPr>
        </p:nvSpPr>
        <p:spPr>
          <a:xfrm>
            <a:off x="812800" y="1589567"/>
            <a:ext cx="51816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1" name="内容占位符 10"/>
          <p:cNvSpPr>
            <a:spLocks noGrp="1"/>
          </p:cNvSpPr>
          <p:nvPr>
            <p:ph sz="quarter" idx="2"/>
          </p:nvPr>
        </p:nvSpPr>
        <p:spPr>
          <a:xfrm>
            <a:off x="6459868" y="1589567"/>
            <a:ext cx="51816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日期占位符 7"/>
          <p:cNvSpPr>
            <a:spLocks noGrp="1"/>
          </p:cNvSpPr>
          <p:nvPr>
            <p:ph type="dt" sz="half" idx="10"/>
          </p:nvPr>
        </p:nvSpPr>
        <p:spPr/>
        <p:txBody>
          <a:bodyPr rtlCol="0"/>
          <a:lstStyle>
            <a:lvl1pPr>
              <a:defRPr/>
            </a:lvl1pPr>
          </a:lstStyle>
          <a:p>
            <a:pPr>
              <a:defRPr/>
            </a:pPr>
            <a:fld id="{311FD468-10AE-4F6B-8339-0BAE7453718E}" type="datetimeFigureOut">
              <a:rPr lang="en-US"/>
              <a:pPr>
                <a:defRPr/>
              </a:pPr>
              <a:t>3/31/2018</a:t>
            </a:fld>
            <a:endParaRPr lang="en-US"/>
          </a:p>
        </p:txBody>
      </p:sp>
      <p:sp>
        <p:nvSpPr>
          <p:cNvPr id="6" name="幻灯片编号占位符 9"/>
          <p:cNvSpPr>
            <a:spLocks noGrp="1"/>
          </p:cNvSpPr>
          <p:nvPr>
            <p:ph type="sldNum" sz="quarter" idx="11"/>
          </p:nvPr>
        </p:nvSpPr>
        <p:spPr/>
        <p:txBody>
          <a:bodyPr rtlCol="0"/>
          <a:lstStyle>
            <a:lvl1pPr>
              <a:defRPr/>
            </a:lvl1pPr>
          </a:lstStyle>
          <a:p>
            <a:pPr>
              <a:defRPr/>
            </a:pPr>
            <a:fld id="{058846D1-ED77-4A6F-86E9-4CF4A534D455}" type="slidenum">
              <a:rPr lang="en-US"/>
              <a:pPr>
                <a:defRPr/>
              </a:pPr>
              <a:t>‹#›</a:t>
            </a:fld>
            <a:endParaRPr lang="en-US"/>
          </a:p>
        </p:txBody>
      </p:sp>
      <p:sp>
        <p:nvSpPr>
          <p:cNvPr id="7" name="页脚占位符 11"/>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 xmlns:p14="http://schemas.microsoft.com/office/powerpoint/2010/main" val="280417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11200" y="273050"/>
            <a:ext cx="10871200" cy="869950"/>
          </a:xfrm>
        </p:spPr>
        <p:txBody>
          <a:bodyPr/>
          <a:lstStyle>
            <a:lvl1pPr>
              <a:defRPr/>
            </a:lvl1pPr>
          </a:lstStyle>
          <a:p>
            <a:r>
              <a:rPr lang="zh-CN" altLang="en-US" smtClean="0"/>
              <a:t>单击此处编辑母版标题样式</a:t>
            </a:r>
            <a:endParaRPr lang="en-US"/>
          </a:p>
        </p:txBody>
      </p:sp>
      <p:sp>
        <p:nvSpPr>
          <p:cNvPr id="11" name="内容占位符 10"/>
          <p:cNvSpPr>
            <a:spLocks noGrp="1"/>
          </p:cNvSpPr>
          <p:nvPr>
            <p:ph sz="quarter" idx="2"/>
          </p:nvPr>
        </p:nvSpPr>
        <p:spPr>
          <a:xfrm>
            <a:off x="812800" y="2438400"/>
            <a:ext cx="51816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3" name="内容占位符 12"/>
          <p:cNvSpPr>
            <a:spLocks noGrp="1"/>
          </p:cNvSpPr>
          <p:nvPr>
            <p:ph sz="quarter" idx="4"/>
          </p:nvPr>
        </p:nvSpPr>
        <p:spPr>
          <a:xfrm>
            <a:off x="6400800" y="2438400"/>
            <a:ext cx="51816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6" name="文本占位符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15" name="文本占位符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7" name="日期占位符 9"/>
          <p:cNvSpPr>
            <a:spLocks noGrp="1"/>
          </p:cNvSpPr>
          <p:nvPr>
            <p:ph type="dt" sz="half" idx="10"/>
          </p:nvPr>
        </p:nvSpPr>
        <p:spPr/>
        <p:txBody>
          <a:bodyPr rtlCol="0"/>
          <a:lstStyle>
            <a:lvl1pPr>
              <a:defRPr/>
            </a:lvl1pPr>
          </a:lstStyle>
          <a:p>
            <a:pPr>
              <a:defRPr/>
            </a:pPr>
            <a:fld id="{464E25B1-83A6-4214-A135-35701A1E4E5C}" type="datetimeFigureOut">
              <a:rPr lang="en-US"/>
              <a:pPr>
                <a:defRPr/>
              </a:pPr>
              <a:t>3/31/2018</a:t>
            </a:fld>
            <a:endParaRPr lang="en-US"/>
          </a:p>
        </p:txBody>
      </p:sp>
      <p:sp>
        <p:nvSpPr>
          <p:cNvPr id="8" name="幻灯片编号占位符 11"/>
          <p:cNvSpPr>
            <a:spLocks noGrp="1"/>
          </p:cNvSpPr>
          <p:nvPr>
            <p:ph type="sldNum" sz="quarter" idx="11"/>
          </p:nvPr>
        </p:nvSpPr>
        <p:spPr/>
        <p:txBody>
          <a:bodyPr rtlCol="0"/>
          <a:lstStyle>
            <a:lvl1pPr>
              <a:defRPr/>
            </a:lvl1pPr>
          </a:lstStyle>
          <a:p>
            <a:pPr>
              <a:defRPr/>
            </a:pPr>
            <a:fld id="{4939DC3F-F31D-4D54-BCE3-F2456EDC824B}" type="slidenum">
              <a:rPr lang="en-US"/>
              <a:pPr>
                <a:defRPr/>
              </a:pPr>
              <a:t>‹#›</a:t>
            </a:fld>
            <a:endParaRPr lang="en-US"/>
          </a:p>
        </p:txBody>
      </p:sp>
      <p:sp>
        <p:nvSpPr>
          <p:cNvPr id="9" name="页脚占位符 13"/>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 xmlns:p14="http://schemas.microsoft.com/office/powerpoint/2010/main" val="933140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4" name="Holder 2"/>
          <p:cNvSpPr>
            <a:spLocks noGrp="1"/>
          </p:cNvSpPr>
          <p:nvPr>
            <p:ph type="title"/>
          </p:nvPr>
        </p:nvSpPr>
        <p:spPr/>
        <p:txBody>
          <a:bodyPr lIns="0" tIns="0" rIns="0" bIns="0"/>
          <a:lstStyle/>
          <a:p>
            <a:endParaRPr/>
          </a:p>
        </p:txBody>
      </p:sp>
      <p:sp>
        <p:nvSpPr>
          <p:cNvPr id="1048585" name="Holder 3"/>
          <p:cNvSpPr>
            <a:spLocks noGrp="1"/>
          </p:cNvSpPr>
          <p:nvPr>
            <p:ph type="body" idx="1"/>
          </p:nvPr>
        </p:nvSpPr>
        <p:spPr/>
        <p:txBody>
          <a:bodyPr lIns="0" tIns="0" rIns="0" bIns="0"/>
          <a:lstStyle/>
          <a:p>
            <a:endParaRPr/>
          </a:p>
        </p:txBody>
      </p:sp>
      <p:sp>
        <p:nvSpPr>
          <p:cNvPr id="1048586" name="Holder 4"/>
          <p:cNvSpPr>
            <a:spLocks noGrp="1"/>
          </p:cNvSpPr>
          <p:nvPr>
            <p:ph type="ftr" sz="quarter" idx="5"/>
          </p:nvPr>
        </p:nvSpPr>
        <p:spPr/>
        <p:txBody>
          <a:bodyPr lIns="0" tIns="0" rIns="0" bIns="0"/>
          <a:lstStyle/>
          <a:p>
            <a:pPr marL="12700">
              <a:lnSpc>
                <a:spcPct val="100000"/>
              </a:lnSpc>
            </a:pPr>
            <a:r>
              <a:rPr sz="1200" spc="30" dirty="0" smtClean="0">
                <a:solidFill>
                  <a:srgbClr val="898989"/>
                </a:solidFill>
                <a:latin typeface="Arial"/>
                <a:cs typeface="Arial"/>
              </a:rPr>
              <a:t>16</a:t>
            </a:r>
            <a:r>
              <a:rPr sz="1200" spc="-35" dirty="0" smtClean="0">
                <a:solidFill>
                  <a:srgbClr val="898989"/>
                </a:solidFill>
                <a:latin typeface="Arial"/>
                <a:cs typeface="Arial"/>
              </a:rPr>
              <a:t>/</a:t>
            </a:r>
            <a:r>
              <a:rPr sz="1200" spc="20" dirty="0" smtClean="0">
                <a:solidFill>
                  <a:srgbClr val="898989"/>
                </a:solidFill>
                <a:latin typeface="Arial"/>
                <a:cs typeface="Arial"/>
              </a:rPr>
              <a:t>6</a:t>
            </a:r>
            <a:r>
              <a:rPr sz="1200" spc="-40" dirty="0" smtClean="0">
                <a:solidFill>
                  <a:srgbClr val="898989"/>
                </a:solidFill>
                <a:latin typeface="Arial"/>
                <a:cs typeface="Arial"/>
              </a:rPr>
              <a:t>/</a:t>
            </a:r>
            <a:r>
              <a:rPr sz="1200" spc="30" dirty="0" smtClean="0">
                <a:solidFill>
                  <a:srgbClr val="898989"/>
                </a:solidFill>
                <a:latin typeface="Arial"/>
                <a:cs typeface="Arial"/>
              </a:rPr>
              <a:t>25</a:t>
            </a:r>
            <a:endParaRPr sz="1200">
              <a:latin typeface="Arial"/>
              <a:cs typeface="Arial"/>
            </a:endParaRPr>
          </a:p>
        </p:txBody>
      </p:sp>
      <p:sp>
        <p:nvSpPr>
          <p:cNvPr id="1048587"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pPr/>
              <a:t>3/31/2018</a:t>
            </a:fld>
            <a:endParaRPr lang="en-US" smtClean="0"/>
          </a:p>
        </p:txBody>
      </p:sp>
      <p:sp>
        <p:nvSpPr>
          <p:cNvPr id="1048588" name="Holder 6"/>
          <p:cNvSpPr>
            <a:spLocks noGrp="1"/>
          </p:cNvSpPr>
          <p:nvPr>
            <p:ph type="sldNum" sz="quarter" idx="7"/>
          </p:nvPr>
        </p:nvSpPr>
        <p:spPr/>
        <p:txBody>
          <a:bodyPr lIns="0" tIns="0" rIns="0" bIns="0"/>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a:t>
            </a:fld>
            <a:endParaRPr sz="1200">
              <a:latin typeface="Arial"/>
              <a:cs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13"/>
          <p:cNvSpPr>
            <a:spLocks noGrp="1"/>
          </p:cNvSpPr>
          <p:nvPr>
            <p:ph type="dt" sz="half" idx="10"/>
          </p:nvPr>
        </p:nvSpPr>
        <p:spPr/>
        <p:txBody>
          <a:bodyPr/>
          <a:lstStyle>
            <a:lvl1pPr>
              <a:defRPr/>
            </a:lvl1pPr>
          </a:lstStyle>
          <a:p>
            <a:pPr>
              <a:defRPr/>
            </a:pPr>
            <a:fld id="{ED782D2B-E4C1-4BA5-B63B-D095B6B2EF2D}" type="datetimeFigureOut">
              <a:rPr lang="en-US"/>
              <a:pPr>
                <a:defRPr/>
              </a:pPr>
              <a:t>3/31/2018</a:t>
            </a:fld>
            <a:endParaRPr lang="en-US" dirty="0"/>
          </a:p>
        </p:txBody>
      </p:sp>
      <p:sp>
        <p:nvSpPr>
          <p:cNvPr id="4" name="页脚占位符 2"/>
          <p:cNvSpPr>
            <a:spLocks noGrp="1"/>
          </p:cNvSpPr>
          <p:nvPr>
            <p:ph type="ftr" sz="quarter" idx="11"/>
          </p:nvPr>
        </p:nvSpPr>
        <p:spPr/>
        <p:txBody>
          <a:bodyPr/>
          <a:lstStyle>
            <a:lvl1pPr>
              <a:defRPr/>
            </a:lvl1pPr>
          </a:lstStyle>
          <a:p>
            <a:pPr>
              <a:defRPr/>
            </a:pPr>
            <a:endParaRPr lang="en-US"/>
          </a:p>
        </p:txBody>
      </p:sp>
      <p:sp>
        <p:nvSpPr>
          <p:cNvPr id="5" name="幻灯片编号占位符 22"/>
          <p:cNvSpPr>
            <a:spLocks noGrp="1"/>
          </p:cNvSpPr>
          <p:nvPr>
            <p:ph type="sldNum" sz="quarter" idx="12"/>
          </p:nvPr>
        </p:nvSpPr>
        <p:spPr/>
        <p:txBody>
          <a:bodyPr/>
          <a:lstStyle>
            <a:lvl1pPr>
              <a:defRPr/>
            </a:lvl1pPr>
          </a:lstStyle>
          <a:p>
            <a:pPr>
              <a:defRPr/>
            </a:pPr>
            <a:fld id="{6823164D-5225-4107-A73A-113056FA1C2E}" type="slidenum">
              <a:rPr lang="en-US"/>
              <a:pPr>
                <a:defRPr/>
              </a:pPr>
              <a:t>‹#›</a:t>
            </a:fld>
            <a:endParaRPr lang="en-US" dirty="0"/>
          </a:p>
        </p:txBody>
      </p:sp>
    </p:spTree>
    <p:extLst>
      <p:ext uri="{BB962C8B-B14F-4D97-AF65-F5344CB8AC3E}">
        <p14:creationId xmlns="" xmlns:p14="http://schemas.microsoft.com/office/powerpoint/2010/main" val="1910003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1D1F3700-5BB7-4D05-BFFE-15C994E681CB}" type="datetimeFigureOut">
              <a:rPr lang="en-US"/>
              <a:pPr>
                <a:defRPr/>
              </a:pPr>
              <a:t>3/31/2018</a:t>
            </a:fld>
            <a:endParaRPr lang="en-US"/>
          </a:p>
        </p:txBody>
      </p:sp>
      <p:sp>
        <p:nvSpPr>
          <p:cNvPr id="3" name="页脚占位符 2"/>
          <p:cNvSpPr>
            <a:spLocks noGrp="1"/>
          </p:cNvSpPr>
          <p:nvPr>
            <p:ph type="ftr" sz="quarter" idx="11"/>
          </p:nvPr>
        </p:nvSpPr>
        <p:spPr/>
        <p:txBody>
          <a:bodyPr/>
          <a:lstStyle>
            <a:lvl1pPr>
              <a:defRPr/>
            </a:lvl1pPr>
          </a:lstStyle>
          <a:p>
            <a:pPr>
              <a:defRPr/>
            </a:pPr>
            <a:endParaRPr lang="en-US"/>
          </a:p>
        </p:txBody>
      </p:sp>
      <p:sp>
        <p:nvSpPr>
          <p:cNvPr id="4" name="幻灯片编号占位符 3"/>
          <p:cNvSpPr>
            <a:spLocks noGrp="1"/>
          </p:cNvSpPr>
          <p:nvPr>
            <p:ph type="sldNum" sz="quarter" idx="12"/>
          </p:nvPr>
        </p:nvSpPr>
        <p:spPr>
          <a:xfrm>
            <a:off x="0" y="6248400"/>
            <a:ext cx="711200" cy="381000"/>
          </a:xfrm>
        </p:spPr>
        <p:txBody>
          <a:bodyPr/>
          <a:lstStyle>
            <a:lvl1pPr>
              <a:defRPr>
                <a:solidFill>
                  <a:schemeClr val="tx2"/>
                </a:solidFill>
              </a:defRPr>
            </a:lvl1pPr>
          </a:lstStyle>
          <a:p>
            <a:pPr>
              <a:defRPr/>
            </a:pPr>
            <a:fld id="{44F5A9CA-2C4C-479F-BA57-C13DC51A1A4A}" type="slidenum">
              <a:rPr lang="en-US"/>
              <a:pPr>
                <a:defRPr/>
              </a:pPr>
              <a:t>‹#›</a:t>
            </a:fld>
            <a:endParaRPr lang="en-US" dirty="0"/>
          </a:p>
        </p:txBody>
      </p:sp>
    </p:spTree>
    <p:extLst>
      <p:ext uri="{BB962C8B-B14F-4D97-AF65-F5344CB8AC3E}">
        <p14:creationId xmlns="" xmlns:p14="http://schemas.microsoft.com/office/powerpoint/2010/main" val="1744270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12800" y="273050"/>
            <a:ext cx="10769600" cy="869950"/>
          </a:xfrm>
        </p:spPr>
        <p:txBody>
          <a:bodyPr/>
          <a:lstStyle>
            <a:lvl1pPr algn="l">
              <a:buNone/>
              <a:defRPr sz="4400" b="0"/>
            </a:lvl1pPr>
          </a:lstStyle>
          <a:p>
            <a:r>
              <a:rPr lang="zh-CN" altLang="en-US" smtClean="0"/>
              <a:t>单击此处编辑母版标题样式</a:t>
            </a:r>
            <a:endParaRPr lang="en-US"/>
          </a:p>
        </p:txBody>
      </p:sp>
      <p:sp>
        <p:nvSpPr>
          <p:cNvPr id="3" name="文本占位符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9" name="内容占位符 8"/>
          <p:cNvSpPr>
            <a:spLocks noGrp="1"/>
          </p:cNvSpPr>
          <p:nvPr>
            <p:ph sz="quarter" idx="1"/>
          </p:nvPr>
        </p:nvSpPr>
        <p:spPr>
          <a:xfrm>
            <a:off x="3149600" y="1752600"/>
            <a:ext cx="8534400" cy="44196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日期占位符 13"/>
          <p:cNvSpPr>
            <a:spLocks noGrp="1"/>
          </p:cNvSpPr>
          <p:nvPr>
            <p:ph type="dt" sz="half" idx="10"/>
          </p:nvPr>
        </p:nvSpPr>
        <p:spPr/>
        <p:txBody>
          <a:bodyPr/>
          <a:lstStyle>
            <a:lvl1pPr>
              <a:defRPr/>
            </a:lvl1pPr>
          </a:lstStyle>
          <a:p>
            <a:pPr>
              <a:defRPr/>
            </a:pPr>
            <a:fld id="{19C307E9-89DA-4B1D-897D-11E51EB903C7}" type="datetimeFigureOut">
              <a:rPr lang="en-US"/>
              <a:pPr>
                <a:defRPr/>
              </a:pPr>
              <a:t>3/31/2018</a:t>
            </a:fld>
            <a:endParaRPr lang="en-US" dirty="0"/>
          </a:p>
        </p:txBody>
      </p:sp>
      <p:sp>
        <p:nvSpPr>
          <p:cNvPr id="6" name="页脚占位符 2"/>
          <p:cNvSpPr>
            <a:spLocks noGrp="1"/>
          </p:cNvSpPr>
          <p:nvPr>
            <p:ph type="ftr" sz="quarter" idx="11"/>
          </p:nvPr>
        </p:nvSpPr>
        <p:spPr/>
        <p:txBody>
          <a:bodyPr/>
          <a:lstStyle>
            <a:lvl1pPr>
              <a:defRPr/>
            </a:lvl1pPr>
          </a:lstStyle>
          <a:p>
            <a:pPr>
              <a:defRPr/>
            </a:pPr>
            <a:endParaRPr lang="en-US"/>
          </a:p>
        </p:txBody>
      </p:sp>
      <p:sp>
        <p:nvSpPr>
          <p:cNvPr id="7" name="幻灯片编号占位符 22"/>
          <p:cNvSpPr>
            <a:spLocks noGrp="1"/>
          </p:cNvSpPr>
          <p:nvPr>
            <p:ph type="sldNum" sz="quarter" idx="12"/>
          </p:nvPr>
        </p:nvSpPr>
        <p:spPr/>
        <p:txBody>
          <a:bodyPr/>
          <a:lstStyle>
            <a:lvl1pPr>
              <a:defRPr/>
            </a:lvl1pPr>
          </a:lstStyle>
          <a:p>
            <a:pPr>
              <a:defRPr/>
            </a:pPr>
            <a:fld id="{BD294F03-E95C-478B-BDED-9941BCF5D9A0}" type="slidenum">
              <a:rPr lang="en-US"/>
              <a:pPr>
                <a:defRPr/>
              </a:pPr>
              <a:t>‹#›</a:t>
            </a:fld>
            <a:endParaRPr lang="en-US" dirty="0"/>
          </a:p>
        </p:txBody>
      </p:sp>
    </p:spTree>
    <p:extLst>
      <p:ext uri="{BB962C8B-B14F-4D97-AF65-F5344CB8AC3E}">
        <p14:creationId xmlns="" xmlns:p14="http://schemas.microsoft.com/office/powerpoint/2010/main" val="23192603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5" name="矩形 7"/>
          <p:cNvSpPr/>
          <p:nvPr/>
        </p:nvSpPr>
        <p:spPr bwMode="white">
          <a:xfrm>
            <a:off x="-12700" y="4572003"/>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矩形 8"/>
          <p:cNvSpPr/>
          <p:nvPr/>
        </p:nvSpPr>
        <p:spPr>
          <a:xfrm>
            <a:off x="-12698" y="4664075"/>
            <a:ext cx="1951567"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矩形 9"/>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矩形 10"/>
          <p:cNvSpPr/>
          <p:nvPr/>
        </p:nvSpPr>
        <p:spPr bwMode="white">
          <a:xfrm>
            <a:off x="1930402" y="0"/>
            <a:ext cx="133351"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文本占位符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CN" altLang="en-US" smtClean="0"/>
              <a:t>单击此处编辑母版文本样式</a:t>
            </a:r>
          </a:p>
        </p:txBody>
      </p:sp>
      <p:sp>
        <p:nvSpPr>
          <p:cNvPr id="2" name="标题 1"/>
          <p:cNvSpPr>
            <a:spLocks noGrp="1"/>
          </p:cNvSpPr>
          <p:nvPr>
            <p:ph type="title"/>
          </p:nvPr>
        </p:nvSpPr>
        <p:spPr>
          <a:xfrm>
            <a:off x="2133600" y="4648200"/>
            <a:ext cx="9753600" cy="685800"/>
          </a:xfrm>
        </p:spPr>
        <p:txBody>
          <a:bodyPr/>
          <a:lstStyle>
            <a:lvl1pPr algn="l">
              <a:buNone/>
              <a:defRPr sz="2800" b="0">
                <a:solidFill>
                  <a:srgbClr val="FFFFFF"/>
                </a:solidFill>
              </a:defRPr>
            </a:lvl1pPr>
          </a:lstStyle>
          <a:p>
            <a:r>
              <a:rPr lang="zh-CN" altLang="en-US" smtClean="0"/>
              <a:t>单击此处编辑母版标题样式</a:t>
            </a:r>
            <a:endParaRPr lang="en-US"/>
          </a:p>
        </p:txBody>
      </p:sp>
      <p:sp>
        <p:nvSpPr>
          <p:cNvPr id="3" name="图片占位符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3200"/>
            </a:lvl1pPr>
          </a:lstStyle>
          <a:p>
            <a:pPr lvl="0"/>
            <a:r>
              <a:rPr lang="zh-CN" altLang="en-US" noProof="0" smtClean="0"/>
              <a:t>将图片拖动到占位符，或单击添加图标</a:t>
            </a:r>
            <a:endParaRPr lang="en-US" noProof="0" dirty="0"/>
          </a:p>
        </p:txBody>
      </p:sp>
      <p:sp>
        <p:nvSpPr>
          <p:cNvPr id="9" name="日期占位符 11"/>
          <p:cNvSpPr>
            <a:spLocks noGrp="1"/>
          </p:cNvSpPr>
          <p:nvPr>
            <p:ph type="dt" sz="half" idx="10"/>
          </p:nvPr>
        </p:nvSpPr>
        <p:spPr>
          <a:xfrm>
            <a:off x="8331200" y="6248403"/>
            <a:ext cx="3556000" cy="365125"/>
          </a:xfrm>
        </p:spPr>
        <p:txBody>
          <a:bodyPr rtlCol="0"/>
          <a:lstStyle>
            <a:lvl1pPr>
              <a:defRPr/>
            </a:lvl1pPr>
          </a:lstStyle>
          <a:p>
            <a:pPr>
              <a:defRPr/>
            </a:pPr>
            <a:fld id="{6760AA73-2D41-4214-B3E0-5CE0062C0BC7}" type="datetimeFigureOut">
              <a:rPr lang="en-US"/>
              <a:pPr>
                <a:defRPr/>
              </a:pPr>
              <a:t>3/31/2018</a:t>
            </a:fld>
            <a:endParaRPr lang="en-US"/>
          </a:p>
        </p:txBody>
      </p:sp>
      <p:sp>
        <p:nvSpPr>
          <p:cNvPr id="10" name="幻灯片编号占位符 12"/>
          <p:cNvSpPr>
            <a:spLocks noGrp="1"/>
          </p:cNvSpPr>
          <p:nvPr>
            <p:ph type="sldNum" sz="quarter" idx="11"/>
          </p:nvPr>
        </p:nvSpPr>
        <p:spPr>
          <a:xfrm>
            <a:off x="0" y="4667253"/>
            <a:ext cx="1930400" cy="663575"/>
          </a:xfrm>
        </p:spPr>
        <p:txBody>
          <a:bodyPr rtlCol="0"/>
          <a:lstStyle>
            <a:lvl1pPr>
              <a:defRPr sz="2800"/>
            </a:lvl1pPr>
          </a:lstStyle>
          <a:p>
            <a:pPr>
              <a:defRPr/>
            </a:pPr>
            <a:fld id="{797DA5CF-A730-4B8F-90DB-9C169193A7F9}" type="slidenum">
              <a:rPr lang="en-US"/>
              <a:pPr>
                <a:defRPr/>
              </a:pPr>
              <a:t>‹#›</a:t>
            </a:fld>
            <a:endParaRPr lang="en-US" dirty="0"/>
          </a:p>
        </p:txBody>
      </p:sp>
      <p:sp>
        <p:nvSpPr>
          <p:cNvPr id="11" name="页脚占位符 13"/>
          <p:cNvSpPr>
            <a:spLocks noGrp="1"/>
          </p:cNvSpPr>
          <p:nvPr>
            <p:ph type="ftr" sz="quarter" idx="12"/>
          </p:nvPr>
        </p:nvSpPr>
        <p:spPr>
          <a:xfrm>
            <a:off x="2133600" y="6248403"/>
            <a:ext cx="6096000" cy="365125"/>
          </a:xfrm>
        </p:spPr>
        <p:txBody>
          <a:bodyPr rtlCol="0"/>
          <a:lstStyle>
            <a:lvl1pPr>
              <a:defRPr/>
            </a:lvl1pPr>
          </a:lstStyle>
          <a:p>
            <a:pPr>
              <a:defRPr/>
            </a:pPr>
            <a:endParaRPr lang="en-US"/>
          </a:p>
        </p:txBody>
      </p:sp>
    </p:spTree>
    <p:extLst>
      <p:ext uri="{BB962C8B-B14F-4D97-AF65-F5344CB8AC3E}">
        <p14:creationId xmlns="" xmlns:p14="http://schemas.microsoft.com/office/powerpoint/2010/main" val="112586275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日期占位符 13"/>
          <p:cNvSpPr>
            <a:spLocks noGrp="1"/>
          </p:cNvSpPr>
          <p:nvPr>
            <p:ph type="dt" sz="half" idx="10"/>
          </p:nvPr>
        </p:nvSpPr>
        <p:spPr/>
        <p:txBody>
          <a:bodyPr/>
          <a:lstStyle>
            <a:lvl1pPr>
              <a:defRPr/>
            </a:lvl1pPr>
          </a:lstStyle>
          <a:p>
            <a:pPr>
              <a:defRPr/>
            </a:pPr>
            <a:fld id="{EBC90ED5-A82D-426C-87BD-3D541B253D61}" type="datetimeFigureOut">
              <a:rPr lang="en-US"/>
              <a:pPr>
                <a:defRPr/>
              </a:pPr>
              <a:t>3/31/2018</a:t>
            </a:fld>
            <a:endParaRPr lang="en-US" dirty="0"/>
          </a:p>
        </p:txBody>
      </p:sp>
      <p:sp>
        <p:nvSpPr>
          <p:cNvPr id="5" name="页脚占位符 2"/>
          <p:cNvSpPr>
            <a:spLocks noGrp="1"/>
          </p:cNvSpPr>
          <p:nvPr>
            <p:ph type="ftr" sz="quarter" idx="11"/>
          </p:nvPr>
        </p:nvSpPr>
        <p:spPr/>
        <p:txBody>
          <a:bodyPr/>
          <a:lstStyle>
            <a:lvl1pPr>
              <a:defRPr/>
            </a:lvl1pPr>
          </a:lstStyle>
          <a:p>
            <a:pPr>
              <a:defRPr/>
            </a:pPr>
            <a:endParaRPr lang="en-US"/>
          </a:p>
        </p:txBody>
      </p:sp>
      <p:sp>
        <p:nvSpPr>
          <p:cNvPr id="6" name="幻灯片编号占位符 22"/>
          <p:cNvSpPr>
            <a:spLocks noGrp="1"/>
          </p:cNvSpPr>
          <p:nvPr>
            <p:ph type="sldNum" sz="quarter" idx="12"/>
          </p:nvPr>
        </p:nvSpPr>
        <p:spPr/>
        <p:txBody>
          <a:bodyPr/>
          <a:lstStyle>
            <a:lvl1pPr>
              <a:defRPr/>
            </a:lvl1pPr>
          </a:lstStyle>
          <a:p>
            <a:pPr>
              <a:defRPr/>
            </a:pPr>
            <a:fld id="{E0BD413E-0A34-42CF-B028-EE81A5FE2DBE}" type="slidenum">
              <a:rPr lang="en-US"/>
              <a:pPr>
                <a:defRPr/>
              </a:pPr>
              <a:t>‹#›</a:t>
            </a:fld>
            <a:endParaRPr lang="en-US" dirty="0"/>
          </a:p>
        </p:txBody>
      </p:sp>
    </p:spTree>
    <p:extLst>
      <p:ext uri="{BB962C8B-B14F-4D97-AF65-F5344CB8AC3E}">
        <p14:creationId xmlns="" xmlns:p14="http://schemas.microsoft.com/office/powerpoint/2010/main" val="330238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4" name="矩形 6"/>
          <p:cNvSpPr/>
          <p:nvPr/>
        </p:nvSpPr>
        <p:spPr bwMode="white">
          <a:xfrm>
            <a:off x="8128002"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矩形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矩形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竖排标题 1"/>
          <p:cNvSpPr>
            <a:spLocks noGrp="1"/>
          </p:cNvSpPr>
          <p:nvPr>
            <p:ph type="title" orient="vert"/>
          </p:nvPr>
        </p:nvSpPr>
        <p:spPr>
          <a:xfrm>
            <a:off x="8737600" y="609602"/>
            <a:ext cx="2743200" cy="5516563"/>
          </a:xfrm>
        </p:spPr>
        <p:txBody>
          <a:bodyPr vert="eaVert"/>
          <a:lstStyle/>
          <a:p>
            <a:r>
              <a:rPr lang="zh-CN" altLang="en-US" smtClean="0"/>
              <a:t>单击此处编辑母版标题样式</a:t>
            </a:r>
            <a:endParaRPr lang="en-US"/>
          </a:p>
        </p:txBody>
      </p:sp>
      <p:sp>
        <p:nvSpPr>
          <p:cNvPr id="3" name="竖排文本占位符 2"/>
          <p:cNvSpPr>
            <a:spLocks noGrp="1"/>
          </p:cNvSpPr>
          <p:nvPr>
            <p:ph type="body" orient="vert" idx="1"/>
          </p:nvPr>
        </p:nvSpPr>
        <p:spPr>
          <a:xfrm>
            <a:off x="609600" y="609600"/>
            <a:ext cx="7416800" cy="551656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7" name="日期占位符 3"/>
          <p:cNvSpPr>
            <a:spLocks noGrp="1"/>
          </p:cNvSpPr>
          <p:nvPr>
            <p:ph type="dt" sz="half" idx="10"/>
          </p:nvPr>
        </p:nvSpPr>
        <p:spPr>
          <a:xfrm>
            <a:off x="8737600" y="6248403"/>
            <a:ext cx="2946400" cy="365125"/>
          </a:xfrm>
        </p:spPr>
        <p:txBody>
          <a:bodyPr/>
          <a:lstStyle>
            <a:lvl1pPr>
              <a:defRPr/>
            </a:lvl1pPr>
          </a:lstStyle>
          <a:p>
            <a:pPr>
              <a:defRPr/>
            </a:pPr>
            <a:fld id="{38CF6142-BD36-4244-A81D-481C47B28C72}" type="datetimeFigureOut">
              <a:rPr lang="en-US"/>
              <a:pPr>
                <a:defRPr/>
              </a:pPr>
              <a:t>3/31/2018</a:t>
            </a:fld>
            <a:endParaRPr lang="en-US" dirty="0"/>
          </a:p>
        </p:txBody>
      </p:sp>
      <p:sp>
        <p:nvSpPr>
          <p:cNvPr id="8" name="页脚占位符 4"/>
          <p:cNvSpPr>
            <a:spLocks noGrp="1"/>
          </p:cNvSpPr>
          <p:nvPr>
            <p:ph type="ftr" sz="quarter" idx="11"/>
          </p:nvPr>
        </p:nvSpPr>
        <p:spPr>
          <a:xfrm>
            <a:off x="609602" y="6248403"/>
            <a:ext cx="7431617" cy="365125"/>
          </a:xfrm>
        </p:spPr>
        <p:txBody>
          <a:bodyPr/>
          <a:lstStyle>
            <a:lvl1pPr>
              <a:defRPr/>
            </a:lvl1pPr>
          </a:lstStyle>
          <a:p>
            <a:pPr>
              <a:defRPr/>
            </a:pPr>
            <a:endParaRPr lang="en-US"/>
          </a:p>
        </p:txBody>
      </p:sp>
      <p:sp>
        <p:nvSpPr>
          <p:cNvPr id="9" name="幻灯片编号占位符 5"/>
          <p:cNvSpPr>
            <a:spLocks noGrp="1"/>
          </p:cNvSpPr>
          <p:nvPr>
            <p:ph type="sldNum" sz="quarter" idx="12"/>
          </p:nvPr>
        </p:nvSpPr>
        <p:spPr>
          <a:xfrm rot="5400000">
            <a:off x="8075084" y="103718"/>
            <a:ext cx="533400" cy="325967"/>
          </a:xfrm>
        </p:spPr>
        <p:txBody>
          <a:bodyPr/>
          <a:lstStyle>
            <a:lvl1pPr>
              <a:defRPr/>
            </a:lvl1pPr>
          </a:lstStyle>
          <a:p>
            <a:pPr>
              <a:defRPr/>
            </a:pPr>
            <a:fld id="{FB07BEAB-A3B6-46A2-94E0-4B1E33344333}" type="slidenum">
              <a:rPr lang="en-US"/>
              <a:pPr>
                <a:defRPr/>
              </a:pPr>
              <a:t>‹#›</a:t>
            </a:fld>
            <a:endParaRPr lang="en-US" dirty="0"/>
          </a:p>
        </p:txBody>
      </p:sp>
    </p:spTree>
    <p:extLst>
      <p:ext uri="{BB962C8B-B14F-4D97-AF65-F5344CB8AC3E}">
        <p14:creationId xmlns="" xmlns:p14="http://schemas.microsoft.com/office/powerpoint/2010/main" val="221197573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3"/>
          <p:cNvSpPr>
            <a:spLocks noGrp="1"/>
          </p:cNvSpPr>
          <p:nvPr>
            <p:ph type="dt" sz="half" idx="10"/>
          </p:nvPr>
        </p:nvSpPr>
        <p:spPr/>
        <p:txBody>
          <a:bodyPr/>
          <a:lstStyle>
            <a:lvl1pPr>
              <a:defRPr/>
            </a:lvl1pPr>
          </a:lstStyle>
          <a:p>
            <a:pPr>
              <a:defRPr/>
            </a:pPr>
            <a:fld id="{EF5433AE-A11B-4147-8162-1920A8C93C10}" type="datetimeFigureOut">
              <a:rPr lang="en-US"/>
              <a:pPr>
                <a:defRPr/>
              </a:pPr>
              <a:t>3/31/2018</a:t>
            </a:fld>
            <a:endParaRPr lang="en-US" dirty="0"/>
          </a:p>
        </p:txBody>
      </p:sp>
      <p:sp>
        <p:nvSpPr>
          <p:cNvPr id="3" name="页脚占位符 2"/>
          <p:cNvSpPr>
            <a:spLocks noGrp="1"/>
          </p:cNvSpPr>
          <p:nvPr>
            <p:ph type="ftr" sz="quarter" idx="11"/>
          </p:nvPr>
        </p:nvSpPr>
        <p:spPr/>
        <p:txBody>
          <a:bodyPr/>
          <a:lstStyle>
            <a:lvl1pPr>
              <a:defRPr/>
            </a:lvl1pPr>
          </a:lstStyle>
          <a:p>
            <a:pPr>
              <a:defRPr/>
            </a:pPr>
            <a:endParaRPr lang="en-US"/>
          </a:p>
        </p:txBody>
      </p:sp>
      <p:sp>
        <p:nvSpPr>
          <p:cNvPr id="4" name="幻灯片编号占位符 22"/>
          <p:cNvSpPr>
            <a:spLocks noGrp="1"/>
          </p:cNvSpPr>
          <p:nvPr>
            <p:ph type="sldNum" sz="quarter" idx="12"/>
          </p:nvPr>
        </p:nvSpPr>
        <p:spPr/>
        <p:txBody>
          <a:bodyPr/>
          <a:lstStyle>
            <a:lvl1pPr>
              <a:defRPr/>
            </a:lvl1pPr>
          </a:lstStyle>
          <a:p>
            <a:pPr>
              <a:defRPr/>
            </a:pPr>
            <a:fld id="{143EE263-A256-446D-BFA9-1728095114CB}" type="slidenum">
              <a:rPr lang="en-US"/>
              <a:pPr>
                <a:defRPr/>
              </a:pPr>
              <a:t>‹#›</a:t>
            </a:fld>
            <a:endParaRPr lang="en-US" dirty="0"/>
          </a:p>
        </p:txBody>
      </p:sp>
    </p:spTree>
    <p:extLst>
      <p:ext uri="{BB962C8B-B14F-4D97-AF65-F5344CB8AC3E}">
        <p14:creationId xmlns="" xmlns:p14="http://schemas.microsoft.com/office/powerpoint/2010/main" val="1063453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048746" name="Holder 2"/>
          <p:cNvSpPr>
            <a:spLocks noGrp="1"/>
          </p:cNvSpPr>
          <p:nvPr>
            <p:ph type="title"/>
          </p:nvPr>
        </p:nvSpPr>
        <p:spPr/>
        <p:txBody>
          <a:bodyPr lIns="0" tIns="0" rIns="0" bIns="0"/>
          <a:lstStyle/>
          <a:p>
            <a:endParaRPr/>
          </a:p>
        </p:txBody>
      </p:sp>
      <p:sp>
        <p:nvSpPr>
          <p:cNvPr id="1048747" name="Holder 3"/>
          <p:cNvSpPr>
            <a:spLocks noGrp="1"/>
          </p:cNvSpPr>
          <p:nvPr>
            <p:ph sz="half" idx="2"/>
          </p:nvPr>
        </p:nvSpPr>
        <p:spPr>
          <a:xfrm>
            <a:off x="609600" y="1577340"/>
            <a:ext cx="5303520" cy="4526280"/>
          </a:xfrm>
          <a:prstGeom prst="rect">
            <a:avLst/>
          </a:prstGeom>
        </p:spPr>
        <p:txBody>
          <a:bodyPr wrap="square" lIns="0" tIns="0" rIns="0" bIns="0">
            <a:noAutofit/>
          </a:bodyPr>
          <a:lstStyle/>
          <a:p>
            <a:endParaRPr/>
          </a:p>
        </p:txBody>
      </p:sp>
      <p:sp>
        <p:nvSpPr>
          <p:cNvPr id="1048748" name="Holder 4"/>
          <p:cNvSpPr>
            <a:spLocks noGrp="1"/>
          </p:cNvSpPr>
          <p:nvPr>
            <p:ph sz="half" idx="3"/>
          </p:nvPr>
        </p:nvSpPr>
        <p:spPr>
          <a:xfrm>
            <a:off x="6278879" y="1577340"/>
            <a:ext cx="5303520" cy="4526280"/>
          </a:xfrm>
          <a:prstGeom prst="rect">
            <a:avLst/>
          </a:prstGeom>
        </p:spPr>
        <p:txBody>
          <a:bodyPr wrap="square" lIns="0" tIns="0" rIns="0" bIns="0">
            <a:noAutofit/>
          </a:bodyPr>
          <a:lstStyle/>
          <a:p>
            <a:endParaRPr/>
          </a:p>
        </p:txBody>
      </p:sp>
      <p:sp>
        <p:nvSpPr>
          <p:cNvPr id="1048749" name="Holder 5"/>
          <p:cNvSpPr>
            <a:spLocks noGrp="1"/>
          </p:cNvSpPr>
          <p:nvPr>
            <p:ph type="ftr" sz="quarter" idx="5"/>
          </p:nvPr>
        </p:nvSpPr>
        <p:spPr/>
        <p:txBody>
          <a:bodyPr lIns="0" tIns="0" rIns="0" bIns="0"/>
          <a:lstStyle/>
          <a:p>
            <a:pPr marL="12700">
              <a:lnSpc>
                <a:spcPct val="100000"/>
              </a:lnSpc>
            </a:pPr>
            <a:r>
              <a:rPr sz="1200" spc="30" dirty="0" smtClean="0">
                <a:solidFill>
                  <a:srgbClr val="898989"/>
                </a:solidFill>
                <a:latin typeface="Arial"/>
                <a:cs typeface="Arial"/>
              </a:rPr>
              <a:t>16</a:t>
            </a:r>
            <a:r>
              <a:rPr sz="1200" spc="-35" dirty="0" smtClean="0">
                <a:solidFill>
                  <a:srgbClr val="898989"/>
                </a:solidFill>
                <a:latin typeface="Arial"/>
                <a:cs typeface="Arial"/>
              </a:rPr>
              <a:t>/</a:t>
            </a:r>
            <a:r>
              <a:rPr sz="1200" spc="20" dirty="0" smtClean="0">
                <a:solidFill>
                  <a:srgbClr val="898989"/>
                </a:solidFill>
                <a:latin typeface="Arial"/>
                <a:cs typeface="Arial"/>
              </a:rPr>
              <a:t>6</a:t>
            </a:r>
            <a:r>
              <a:rPr sz="1200" spc="-40" dirty="0" smtClean="0">
                <a:solidFill>
                  <a:srgbClr val="898989"/>
                </a:solidFill>
                <a:latin typeface="Arial"/>
                <a:cs typeface="Arial"/>
              </a:rPr>
              <a:t>/</a:t>
            </a:r>
            <a:r>
              <a:rPr sz="1200" spc="30" dirty="0" smtClean="0">
                <a:solidFill>
                  <a:srgbClr val="898989"/>
                </a:solidFill>
                <a:latin typeface="Arial"/>
                <a:cs typeface="Arial"/>
              </a:rPr>
              <a:t>25</a:t>
            </a:r>
            <a:endParaRPr sz="1200">
              <a:latin typeface="Arial"/>
              <a:cs typeface="Arial"/>
            </a:endParaRPr>
          </a:p>
        </p:txBody>
      </p:sp>
      <p:sp>
        <p:nvSpPr>
          <p:cNvPr id="1048750"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pPr/>
              <a:t>3/31/2018</a:t>
            </a:fld>
            <a:endParaRPr lang="en-US" smtClean="0"/>
          </a:p>
        </p:txBody>
      </p:sp>
      <p:sp>
        <p:nvSpPr>
          <p:cNvPr id="1048751" name="Holder 7"/>
          <p:cNvSpPr>
            <a:spLocks noGrp="1"/>
          </p:cNvSpPr>
          <p:nvPr>
            <p:ph type="sldNum" sz="quarter" idx="7"/>
          </p:nvPr>
        </p:nvSpPr>
        <p:spPr/>
        <p:txBody>
          <a:bodyPr lIns="0" tIns="0" rIns="0" bIns="0"/>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a:t>
            </a:fld>
            <a:endParaRPr sz="12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048733" name="Holder 2"/>
          <p:cNvSpPr>
            <a:spLocks noGrp="1"/>
          </p:cNvSpPr>
          <p:nvPr>
            <p:ph type="title"/>
          </p:nvPr>
        </p:nvSpPr>
        <p:spPr/>
        <p:txBody>
          <a:bodyPr lIns="0" tIns="0" rIns="0" bIns="0"/>
          <a:lstStyle/>
          <a:p>
            <a:endParaRPr/>
          </a:p>
        </p:txBody>
      </p:sp>
      <p:sp>
        <p:nvSpPr>
          <p:cNvPr id="1048734" name="Holder 3"/>
          <p:cNvSpPr>
            <a:spLocks noGrp="1"/>
          </p:cNvSpPr>
          <p:nvPr>
            <p:ph type="ftr" sz="quarter" idx="5"/>
          </p:nvPr>
        </p:nvSpPr>
        <p:spPr/>
        <p:txBody>
          <a:bodyPr lIns="0" tIns="0" rIns="0" bIns="0"/>
          <a:lstStyle/>
          <a:p>
            <a:pPr marL="12700">
              <a:lnSpc>
                <a:spcPct val="100000"/>
              </a:lnSpc>
            </a:pPr>
            <a:r>
              <a:rPr sz="1200" spc="30" dirty="0" smtClean="0">
                <a:solidFill>
                  <a:srgbClr val="898989"/>
                </a:solidFill>
                <a:latin typeface="Arial"/>
                <a:cs typeface="Arial"/>
              </a:rPr>
              <a:t>16</a:t>
            </a:r>
            <a:r>
              <a:rPr sz="1200" spc="-35" dirty="0" smtClean="0">
                <a:solidFill>
                  <a:srgbClr val="898989"/>
                </a:solidFill>
                <a:latin typeface="Arial"/>
                <a:cs typeface="Arial"/>
              </a:rPr>
              <a:t>/</a:t>
            </a:r>
            <a:r>
              <a:rPr sz="1200" spc="20" dirty="0" smtClean="0">
                <a:solidFill>
                  <a:srgbClr val="898989"/>
                </a:solidFill>
                <a:latin typeface="Arial"/>
                <a:cs typeface="Arial"/>
              </a:rPr>
              <a:t>6</a:t>
            </a:r>
            <a:r>
              <a:rPr sz="1200" spc="-40" dirty="0" smtClean="0">
                <a:solidFill>
                  <a:srgbClr val="898989"/>
                </a:solidFill>
                <a:latin typeface="Arial"/>
                <a:cs typeface="Arial"/>
              </a:rPr>
              <a:t>/</a:t>
            </a:r>
            <a:r>
              <a:rPr sz="1200" spc="30" dirty="0" smtClean="0">
                <a:solidFill>
                  <a:srgbClr val="898989"/>
                </a:solidFill>
                <a:latin typeface="Arial"/>
                <a:cs typeface="Arial"/>
              </a:rPr>
              <a:t>25</a:t>
            </a:r>
            <a:endParaRPr sz="1200">
              <a:latin typeface="Arial"/>
              <a:cs typeface="Arial"/>
            </a:endParaRPr>
          </a:p>
        </p:txBody>
      </p:sp>
      <p:sp>
        <p:nvSpPr>
          <p:cNvPr id="1048735"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pPr/>
              <a:t>3/31/2018</a:t>
            </a:fld>
            <a:endParaRPr lang="en-US" smtClean="0"/>
          </a:p>
        </p:txBody>
      </p:sp>
      <p:sp>
        <p:nvSpPr>
          <p:cNvPr id="1048736" name="Holder 5"/>
          <p:cNvSpPr>
            <a:spLocks noGrp="1"/>
          </p:cNvSpPr>
          <p:nvPr>
            <p:ph type="sldNum" sz="quarter" idx="7"/>
          </p:nvPr>
        </p:nvSpPr>
        <p:spPr/>
        <p:txBody>
          <a:bodyPr lIns="0" tIns="0" rIns="0" bIns="0"/>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a:t>
            </a:fld>
            <a:endParaRPr sz="12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1048743" name="Holder 2"/>
          <p:cNvSpPr>
            <a:spLocks noGrp="1"/>
          </p:cNvSpPr>
          <p:nvPr>
            <p:ph type="ftr" sz="quarter" idx="5"/>
          </p:nvPr>
        </p:nvSpPr>
        <p:spPr/>
        <p:txBody>
          <a:bodyPr lIns="0" tIns="0" rIns="0" bIns="0"/>
          <a:lstStyle/>
          <a:p>
            <a:pPr marL="12700">
              <a:lnSpc>
                <a:spcPct val="100000"/>
              </a:lnSpc>
            </a:pPr>
            <a:r>
              <a:rPr sz="1200" spc="30" dirty="0" smtClean="0">
                <a:solidFill>
                  <a:srgbClr val="898989"/>
                </a:solidFill>
                <a:latin typeface="Arial"/>
                <a:cs typeface="Arial"/>
              </a:rPr>
              <a:t>16</a:t>
            </a:r>
            <a:r>
              <a:rPr sz="1200" spc="-35" dirty="0" smtClean="0">
                <a:solidFill>
                  <a:srgbClr val="898989"/>
                </a:solidFill>
                <a:latin typeface="Arial"/>
                <a:cs typeface="Arial"/>
              </a:rPr>
              <a:t>/</a:t>
            </a:r>
            <a:r>
              <a:rPr sz="1200" spc="20" dirty="0" smtClean="0">
                <a:solidFill>
                  <a:srgbClr val="898989"/>
                </a:solidFill>
                <a:latin typeface="Arial"/>
                <a:cs typeface="Arial"/>
              </a:rPr>
              <a:t>6</a:t>
            </a:r>
            <a:r>
              <a:rPr sz="1200" spc="-40" dirty="0" smtClean="0">
                <a:solidFill>
                  <a:srgbClr val="898989"/>
                </a:solidFill>
                <a:latin typeface="Arial"/>
                <a:cs typeface="Arial"/>
              </a:rPr>
              <a:t>/</a:t>
            </a:r>
            <a:r>
              <a:rPr sz="1200" spc="30" dirty="0" smtClean="0">
                <a:solidFill>
                  <a:srgbClr val="898989"/>
                </a:solidFill>
                <a:latin typeface="Arial"/>
                <a:cs typeface="Arial"/>
              </a:rPr>
              <a:t>25</a:t>
            </a:r>
            <a:endParaRPr sz="1200">
              <a:latin typeface="Arial"/>
              <a:cs typeface="Arial"/>
            </a:endParaRPr>
          </a:p>
        </p:txBody>
      </p:sp>
      <p:sp>
        <p:nvSpPr>
          <p:cNvPr id="1048744"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pPr/>
              <a:t>3/31/2018</a:t>
            </a:fld>
            <a:endParaRPr lang="en-US" smtClean="0"/>
          </a:p>
        </p:txBody>
      </p:sp>
      <p:sp>
        <p:nvSpPr>
          <p:cNvPr id="1048745" name="Holder 4"/>
          <p:cNvSpPr>
            <a:spLocks noGrp="1"/>
          </p:cNvSpPr>
          <p:nvPr>
            <p:ph type="sldNum" sz="quarter" idx="7"/>
          </p:nvPr>
        </p:nvSpPr>
        <p:spPr/>
        <p:txBody>
          <a:bodyPr lIns="0" tIns="0" rIns="0" bIns="0"/>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a:t>
            </a:fld>
            <a:endParaRPr sz="1200">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1D1F3700-5BB7-4D05-BFFE-15C994E681CB}" type="datetimeFigureOut">
              <a:rPr lang="en-US"/>
              <a:pPr>
                <a:defRPr/>
              </a:pPr>
              <a:t>3/31/2018</a:t>
            </a:fld>
            <a:endParaRPr lang="en-US"/>
          </a:p>
        </p:txBody>
      </p:sp>
      <p:sp>
        <p:nvSpPr>
          <p:cNvPr id="3" name="页脚占位符 2"/>
          <p:cNvSpPr>
            <a:spLocks noGrp="1"/>
          </p:cNvSpPr>
          <p:nvPr>
            <p:ph type="ftr" sz="quarter" idx="11"/>
          </p:nvPr>
        </p:nvSpPr>
        <p:spPr/>
        <p:txBody>
          <a:bodyPr/>
          <a:lstStyle>
            <a:lvl1pPr>
              <a:defRPr/>
            </a:lvl1pPr>
          </a:lstStyle>
          <a:p>
            <a:pPr>
              <a:defRPr/>
            </a:pPr>
            <a:endParaRPr lang="en-US"/>
          </a:p>
        </p:txBody>
      </p:sp>
      <p:sp>
        <p:nvSpPr>
          <p:cNvPr id="4" name="幻灯片编号占位符 3"/>
          <p:cNvSpPr>
            <a:spLocks noGrp="1"/>
          </p:cNvSpPr>
          <p:nvPr>
            <p:ph type="sldNum" sz="quarter" idx="12"/>
          </p:nvPr>
        </p:nvSpPr>
        <p:spPr>
          <a:xfrm>
            <a:off x="0" y="6248400"/>
            <a:ext cx="711200" cy="381000"/>
          </a:xfrm>
        </p:spPr>
        <p:txBody>
          <a:bodyPr/>
          <a:lstStyle>
            <a:lvl1pPr>
              <a:defRPr>
                <a:solidFill>
                  <a:schemeClr val="tx2"/>
                </a:solidFill>
              </a:defRPr>
            </a:lvl1pPr>
          </a:lstStyle>
          <a:p>
            <a:pPr>
              <a:defRPr/>
            </a:pPr>
            <a:fld id="{44F5A9CA-2C4C-479F-BA57-C13DC51A1A4A}" type="slidenum">
              <a:rPr lang="en-US"/>
              <a:pPr>
                <a:defRPr/>
              </a:pPr>
              <a:t>‹#›</a:t>
            </a:fld>
            <a:endParaRPr lang="en-US" dirty="0"/>
          </a:p>
        </p:txBody>
      </p:sp>
    </p:spTree>
    <p:extLst>
      <p:ext uri="{BB962C8B-B14F-4D97-AF65-F5344CB8AC3E}">
        <p14:creationId xmlns="" xmlns:p14="http://schemas.microsoft.com/office/powerpoint/2010/main" val="1744270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16864" y="228600"/>
            <a:ext cx="10871200" cy="990600"/>
          </a:xfrm>
        </p:spPr>
        <p:txBody>
          <a:bodyPr/>
          <a:lstStyle/>
          <a:p>
            <a:r>
              <a:rPr lang="zh-CN" altLang="en-US" smtClean="0"/>
              <a:t>单击此处编辑母版标题样式</a:t>
            </a:r>
            <a:endParaRPr lang="en-US"/>
          </a:p>
        </p:txBody>
      </p:sp>
      <p:sp>
        <p:nvSpPr>
          <p:cNvPr id="8" name="内容占位符 7"/>
          <p:cNvSpPr>
            <a:spLocks noGrp="1"/>
          </p:cNvSpPr>
          <p:nvPr>
            <p:ph sz="quarter" idx="1"/>
          </p:nvPr>
        </p:nvSpPr>
        <p:spPr>
          <a:xfrm>
            <a:off x="816864" y="1600200"/>
            <a:ext cx="10871200" cy="4495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日期占位符 13"/>
          <p:cNvSpPr>
            <a:spLocks noGrp="1"/>
          </p:cNvSpPr>
          <p:nvPr>
            <p:ph type="dt" sz="half" idx="10"/>
          </p:nvPr>
        </p:nvSpPr>
        <p:spPr/>
        <p:txBody>
          <a:bodyPr/>
          <a:lstStyle>
            <a:lvl1pPr>
              <a:defRPr/>
            </a:lvl1pPr>
          </a:lstStyle>
          <a:p>
            <a:pPr>
              <a:defRPr/>
            </a:pPr>
            <a:fld id="{DE76DAD0-0D84-4F50-8B4D-AF70F9B80F3A}" type="datetimeFigureOut">
              <a:rPr lang="en-US"/>
              <a:pPr>
                <a:defRPr/>
              </a:pPr>
              <a:t>3/31/2018</a:t>
            </a:fld>
            <a:endParaRPr lang="en-US" dirty="0"/>
          </a:p>
        </p:txBody>
      </p:sp>
      <p:sp>
        <p:nvSpPr>
          <p:cNvPr id="5" name="页脚占位符 2"/>
          <p:cNvSpPr>
            <a:spLocks noGrp="1"/>
          </p:cNvSpPr>
          <p:nvPr>
            <p:ph type="ftr" sz="quarter" idx="11"/>
          </p:nvPr>
        </p:nvSpPr>
        <p:spPr/>
        <p:txBody>
          <a:bodyPr/>
          <a:lstStyle>
            <a:lvl1pPr>
              <a:defRPr/>
            </a:lvl1pPr>
          </a:lstStyle>
          <a:p>
            <a:pPr>
              <a:defRPr/>
            </a:pPr>
            <a:endParaRPr lang="en-US"/>
          </a:p>
        </p:txBody>
      </p:sp>
      <p:sp>
        <p:nvSpPr>
          <p:cNvPr id="6" name="幻灯片编号占位符 22"/>
          <p:cNvSpPr>
            <a:spLocks noGrp="1"/>
          </p:cNvSpPr>
          <p:nvPr>
            <p:ph type="sldNum" sz="quarter" idx="12"/>
          </p:nvPr>
        </p:nvSpPr>
        <p:spPr/>
        <p:txBody>
          <a:bodyPr/>
          <a:lstStyle>
            <a:lvl1pPr>
              <a:defRPr/>
            </a:lvl1pPr>
          </a:lstStyle>
          <a:p>
            <a:pPr>
              <a:defRPr/>
            </a:pPr>
            <a:fld id="{0CCD5CF1-4B31-4E49-A749-4BB1E460FA1B}" type="slidenum">
              <a:rPr lang="en-US"/>
              <a:pPr>
                <a:defRPr/>
              </a:pPr>
              <a:t>‹#›</a:t>
            </a:fld>
            <a:endParaRPr lang="en-US" dirty="0"/>
          </a:p>
        </p:txBody>
      </p:sp>
    </p:spTree>
    <p:extLst>
      <p:ext uri="{BB962C8B-B14F-4D97-AF65-F5344CB8AC3E}">
        <p14:creationId xmlns="" xmlns:p14="http://schemas.microsoft.com/office/powerpoint/2010/main" val="167508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9" name="内容占位符 8"/>
          <p:cNvSpPr>
            <a:spLocks noGrp="1"/>
          </p:cNvSpPr>
          <p:nvPr>
            <p:ph sz="quarter" idx="1"/>
          </p:nvPr>
        </p:nvSpPr>
        <p:spPr>
          <a:xfrm>
            <a:off x="812800" y="1589567"/>
            <a:ext cx="51816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1" name="内容占位符 10"/>
          <p:cNvSpPr>
            <a:spLocks noGrp="1"/>
          </p:cNvSpPr>
          <p:nvPr>
            <p:ph sz="quarter" idx="2"/>
          </p:nvPr>
        </p:nvSpPr>
        <p:spPr>
          <a:xfrm>
            <a:off x="6459868" y="1589567"/>
            <a:ext cx="5181600" cy="4572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日期占位符 7"/>
          <p:cNvSpPr>
            <a:spLocks noGrp="1"/>
          </p:cNvSpPr>
          <p:nvPr>
            <p:ph type="dt" sz="half" idx="10"/>
          </p:nvPr>
        </p:nvSpPr>
        <p:spPr/>
        <p:txBody>
          <a:bodyPr rtlCol="0"/>
          <a:lstStyle>
            <a:lvl1pPr>
              <a:defRPr/>
            </a:lvl1pPr>
          </a:lstStyle>
          <a:p>
            <a:pPr>
              <a:defRPr/>
            </a:pPr>
            <a:fld id="{311FD468-10AE-4F6B-8339-0BAE7453718E}" type="datetimeFigureOut">
              <a:rPr lang="en-US"/>
              <a:pPr>
                <a:defRPr/>
              </a:pPr>
              <a:t>3/31/2018</a:t>
            </a:fld>
            <a:endParaRPr lang="en-US"/>
          </a:p>
        </p:txBody>
      </p:sp>
      <p:sp>
        <p:nvSpPr>
          <p:cNvPr id="6" name="幻灯片编号占位符 9"/>
          <p:cNvSpPr>
            <a:spLocks noGrp="1"/>
          </p:cNvSpPr>
          <p:nvPr>
            <p:ph type="sldNum" sz="quarter" idx="11"/>
          </p:nvPr>
        </p:nvSpPr>
        <p:spPr/>
        <p:txBody>
          <a:bodyPr rtlCol="0"/>
          <a:lstStyle>
            <a:lvl1pPr>
              <a:defRPr/>
            </a:lvl1pPr>
          </a:lstStyle>
          <a:p>
            <a:pPr>
              <a:defRPr/>
            </a:pPr>
            <a:fld id="{058846D1-ED77-4A6F-86E9-4CF4A534D455}" type="slidenum">
              <a:rPr lang="en-US"/>
              <a:pPr>
                <a:defRPr/>
              </a:pPr>
              <a:t>‹#›</a:t>
            </a:fld>
            <a:endParaRPr lang="en-US"/>
          </a:p>
        </p:txBody>
      </p:sp>
      <p:sp>
        <p:nvSpPr>
          <p:cNvPr id="7" name="页脚占位符 11"/>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 xmlns:p14="http://schemas.microsoft.com/office/powerpoint/2010/main" val="28041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11200" y="273050"/>
            <a:ext cx="10871200" cy="869950"/>
          </a:xfrm>
        </p:spPr>
        <p:txBody>
          <a:bodyPr/>
          <a:lstStyle>
            <a:lvl1pPr>
              <a:defRPr/>
            </a:lvl1pPr>
          </a:lstStyle>
          <a:p>
            <a:r>
              <a:rPr lang="zh-CN" altLang="en-US" smtClean="0"/>
              <a:t>单击此处编辑母版标题样式</a:t>
            </a:r>
            <a:endParaRPr lang="en-US"/>
          </a:p>
        </p:txBody>
      </p:sp>
      <p:sp>
        <p:nvSpPr>
          <p:cNvPr id="11" name="内容占位符 10"/>
          <p:cNvSpPr>
            <a:spLocks noGrp="1"/>
          </p:cNvSpPr>
          <p:nvPr>
            <p:ph sz="quarter" idx="2"/>
          </p:nvPr>
        </p:nvSpPr>
        <p:spPr>
          <a:xfrm>
            <a:off x="812800" y="2438400"/>
            <a:ext cx="51816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3" name="内容占位符 12"/>
          <p:cNvSpPr>
            <a:spLocks noGrp="1"/>
          </p:cNvSpPr>
          <p:nvPr>
            <p:ph sz="quarter" idx="4"/>
          </p:nvPr>
        </p:nvSpPr>
        <p:spPr>
          <a:xfrm>
            <a:off x="6400800" y="2438400"/>
            <a:ext cx="5181600" cy="3581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6" name="文本占位符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15" name="文本占位符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zh-CN" altLang="en-US" smtClean="0"/>
              <a:t>单击此处编辑母版文本样式</a:t>
            </a:r>
          </a:p>
        </p:txBody>
      </p:sp>
      <p:sp>
        <p:nvSpPr>
          <p:cNvPr id="7" name="日期占位符 9"/>
          <p:cNvSpPr>
            <a:spLocks noGrp="1"/>
          </p:cNvSpPr>
          <p:nvPr>
            <p:ph type="dt" sz="half" idx="10"/>
          </p:nvPr>
        </p:nvSpPr>
        <p:spPr/>
        <p:txBody>
          <a:bodyPr rtlCol="0"/>
          <a:lstStyle>
            <a:lvl1pPr>
              <a:defRPr/>
            </a:lvl1pPr>
          </a:lstStyle>
          <a:p>
            <a:pPr>
              <a:defRPr/>
            </a:pPr>
            <a:fld id="{464E25B1-83A6-4214-A135-35701A1E4E5C}" type="datetimeFigureOut">
              <a:rPr lang="en-US"/>
              <a:pPr>
                <a:defRPr/>
              </a:pPr>
              <a:t>3/31/2018</a:t>
            </a:fld>
            <a:endParaRPr lang="en-US"/>
          </a:p>
        </p:txBody>
      </p:sp>
      <p:sp>
        <p:nvSpPr>
          <p:cNvPr id="8" name="幻灯片编号占位符 11"/>
          <p:cNvSpPr>
            <a:spLocks noGrp="1"/>
          </p:cNvSpPr>
          <p:nvPr>
            <p:ph type="sldNum" sz="quarter" idx="11"/>
          </p:nvPr>
        </p:nvSpPr>
        <p:spPr/>
        <p:txBody>
          <a:bodyPr rtlCol="0"/>
          <a:lstStyle>
            <a:lvl1pPr>
              <a:defRPr/>
            </a:lvl1pPr>
          </a:lstStyle>
          <a:p>
            <a:pPr>
              <a:defRPr/>
            </a:pPr>
            <a:fld id="{4939DC3F-F31D-4D54-BCE3-F2456EDC824B}" type="slidenum">
              <a:rPr lang="en-US"/>
              <a:pPr>
                <a:defRPr/>
              </a:pPr>
              <a:t>‹#›</a:t>
            </a:fld>
            <a:endParaRPr lang="en-US"/>
          </a:p>
        </p:txBody>
      </p:sp>
      <p:sp>
        <p:nvSpPr>
          <p:cNvPr id="9" name="页脚占位符 13"/>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 xmlns:p14="http://schemas.microsoft.com/office/powerpoint/2010/main" val="933140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3.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bk object 16"/>
          <p:cNvSpPr/>
          <p:nvPr/>
        </p:nvSpPr>
        <p:spPr>
          <a:xfrm>
            <a:off x="825500" y="1308100"/>
            <a:ext cx="2133600" cy="101600"/>
          </a:xfrm>
          <a:custGeom>
            <a:avLst/>
            <a:gdLst/>
            <a:ahLst/>
            <a:cxnLst/>
            <a:rect l="l" t="t" r="r" b="b"/>
            <a:pathLst>
              <a:path w="2133600" h="101600">
                <a:moveTo>
                  <a:pt x="0" y="0"/>
                </a:moveTo>
                <a:lnTo>
                  <a:pt x="2133600" y="0"/>
                </a:lnTo>
                <a:lnTo>
                  <a:pt x="2133600" y="101600"/>
                </a:lnTo>
                <a:lnTo>
                  <a:pt x="0" y="101600"/>
                </a:lnTo>
                <a:lnTo>
                  <a:pt x="0" y="0"/>
                </a:lnTo>
                <a:close/>
              </a:path>
            </a:pathLst>
          </a:custGeom>
          <a:solidFill>
            <a:srgbClr val="ED7D31"/>
          </a:solidFill>
        </p:spPr>
        <p:txBody>
          <a:bodyPr wrap="square" lIns="0" tIns="0" rIns="0" bIns="0" rtlCol="0">
            <a:noAutofit/>
          </a:bodyPr>
          <a:lstStyle/>
          <a:p>
            <a:endParaRPr/>
          </a:p>
        </p:txBody>
      </p:sp>
      <p:sp>
        <p:nvSpPr>
          <p:cNvPr id="1048577" name="bk object 17"/>
          <p:cNvSpPr/>
          <p:nvPr/>
        </p:nvSpPr>
        <p:spPr>
          <a:xfrm>
            <a:off x="2349500" y="1308100"/>
            <a:ext cx="7239000" cy="101600"/>
          </a:xfrm>
          <a:custGeom>
            <a:avLst/>
            <a:gdLst/>
            <a:ahLst/>
            <a:cxnLst/>
            <a:rect l="l" t="t" r="r" b="b"/>
            <a:pathLst>
              <a:path w="7239000" h="101600">
                <a:moveTo>
                  <a:pt x="0" y="0"/>
                </a:moveTo>
                <a:lnTo>
                  <a:pt x="7239000" y="0"/>
                </a:lnTo>
                <a:lnTo>
                  <a:pt x="7239000" y="101600"/>
                </a:lnTo>
                <a:lnTo>
                  <a:pt x="0" y="101600"/>
                </a:lnTo>
                <a:lnTo>
                  <a:pt x="0" y="0"/>
                </a:lnTo>
              </a:path>
            </a:pathLst>
          </a:custGeom>
        </p:spPr>
        <p:txBody>
          <a:bodyPr wrap="square" lIns="0" tIns="0" rIns="0" bIns="0" rtlCol="0">
            <a:noAutofit/>
          </a:bodyPr>
          <a:lstStyle/>
          <a:p>
            <a:endParaRPr/>
          </a:p>
        </p:txBody>
      </p:sp>
      <p:sp>
        <p:nvSpPr>
          <p:cNvPr id="1048578" name="bk object 18"/>
          <p:cNvSpPr/>
          <p:nvPr/>
        </p:nvSpPr>
        <p:spPr>
          <a:xfrm>
            <a:off x="2349500" y="1308100"/>
            <a:ext cx="7239000" cy="101600"/>
          </a:xfrm>
          <a:prstGeom prst="rect">
            <a:avLst/>
          </a:prstGeom>
          <a:blipFill>
            <a:blip r:embed="rId8" cstate="print"/>
            <a:stretch>
              <a:fillRect/>
            </a:stretch>
          </a:blipFill>
        </p:spPr>
        <p:txBody>
          <a:bodyPr wrap="square" lIns="0" tIns="0" rIns="0" bIns="0" rtlCol="0">
            <a:noAutofit/>
          </a:bodyPr>
          <a:lstStyle/>
          <a:p>
            <a:endParaRPr/>
          </a:p>
        </p:txBody>
      </p:sp>
      <p:sp>
        <p:nvSpPr>
          <p:cNvPr id="1048579" name="Holder 2"/>
          <p:cNvSpPr>
            <a:spLocks noGrp="1"/>
          </p:cNvSpPr>
          <p:nvPr>
            <p:ph type="title"/>
          </p:nvPr>
        </p:nvSpPr>
        <p:spPr>
          <a:xfrm>
            <a:off x="1198090" y="294435"/>
            <a:ext cx="9795819" cy="700013"/>
          </a:xfrm>
          <a:prstGeom prst="rect">
            <a:avLst/>
          </a:prstGeom>
        </p:spPr>
        <p:txBody>
          <a:bodyPr wrap="square" lIns="0" tIns="0" rIns="0" bIns="0">
            <a:noAutofit/>
          </a:bodyPr>
          <a:lstStyle/>
          <a:p>
            <a:endParaRPr/>
          </a:p>
        </p:txBody>
      </p:sp>
      <p:sp>
        <p:nvSpPr>
          <p:cNvPr id="1048580" name="Holder 3"/>
          <p:cNvSpPr>
            <a:spLocks noGrp="1"/>
          </p:cNvSpPr>
          <p:nvPr>
            <p:ph type="body" idx="1"/>
          </p:nvPr>
        </p:nvSpPr>
        <p:spPr>
          <a:xfrm>
            <a:off x="2136775" y="2276608"/>
            <a:ext cx="7918450" cy="2906829"/>
          </a:xfrm>
          <a:prstGeom prst="rect">
            <a:avLst/>
          </a:prstGeom>
        </p:spPr>
        <p:txBody>
          <a:bodyPr wrap="square" lIns="0" tIns="0" rIns="0" bIns="0">
            <a:noAutofit/>
          </a:bodyPr>
          <a:lstStyle/>
          <a:p>
            <a:endParaRPr/>
          </a:p>
        </p:txBody>
      </p:sp>
      <p:sp>
        <p:nvSpPr>
          <p:cNvPr id="1048581" name="Holder 4"/>
          <p:cNvSpPr>
            <a:spLocks noGrp="1"/>
          </p:cNvSpPr>
          <p:nvPr>
            <p:ph type="ftr" sz="quarter" idx="5"/>
          </p:nvPr>
        </p:nvSpPr>
        <p:spPr>
          <a:xfrm>
            <a:off x="916939" y="6447472"/>
            <a:ext cx="546212" cy="200149"/>
          </a:xfrm>
          <a:prstGeom prst="rect">
            <a:avLst/>
          </a:prstGeom>
        </p:spPr>
        <p:txBody>
          <a:bodyPr wrap="square" lIns="0" tIns="0" rIns="0" bIns="0">
            <a:noAutofit/>
          </a:bodyPr>
          <a:lstStyle/>
          <a:p>
            <a:pPr marL="12700">
              <a:lnSpc>
                <a:spcPct val="100000"/>
              </a:lnSpc>
            </a:pPr>
            <a:r>
              <a:rPr sz="1200" spc="30" dirty="0" smtClean="0">
                <a:solidFill>
                  <a:srgbClr val="898989"/>
                </a:solidFill>
                <a:latin typeface="Arial"/>
                <a:cs typeface="Arial"/>
              </a:rPr>
              <a:t>16</a:t>
            </a:r>
            <a:r>
              <a:rPr sz="1200" spc="-35" dirty="0" smtClean="0">
                <a:solidFill>
                  <a:srgbClr val="898989"/>
                </a:solidFill>
                <a:latin typeface="Arial"/>
                <a:cs typeface="Arial"/>
              </a:rPr>
              <a:t>/</a:t>
            </a:r>
            <a:r>
              <a:rPr sz="1200" spc="20" dirty="0" smtClean="0">
                <a:solidFill>
                  <a:srgbClr val="898989"/>
                </a:solidFill>
                <a:latin typeface="Arial"/>
                <a:cs typeface="Arial"/>
              </a:rPr>
              <a:t>6</a:t>
            </a:r>
            <a:r>
              <a:rPr sz="1200" spc="-40" dirty="0" smtClean="0">
                <a:solidFill>
                  <a:srgbClr val="898989"/>
                </a:solidFill>
                <a:latin typeface="Arial"/>
                <a:cs typeface="Arial"/>
              </a:rPr>
              <a:t>/</a:t>
            </a:r>
            <a:r>
              <a:rPr sz="1200" spc="30" dirty="0" smtClean="0">
                <a:solidFill>
                  <a:srgbClr val="898989"/>
                </a:solidFill>
                <a:latin typeface="Arial"/>
                <a:cs typeface="Arial"/>
              </a:rPr>
              <a:t>25</a:t>
            </a:r>
            <a:endParaRPr sz="1200">
              <a:latin typeface="Arial"/>
              <a:cs typeface="Arial"/>
            </a:endParaRPr>
          </a:p>
        </p:txBody>
      </p:sp>
      <p:sp>
        <p:nvSpPr>
          <p:cNvPr id="1048582" name="Holder 5"/>
          <p:cNvSpPr>
            <a:spLocks noGrp="1"/>
          </p:cNvSpPr>
          <p:nvPr>
            <p:ph type="dt" sz="half" idx="6"/>
          </p:nvPr>
        </p:nvSpPr>
        <p:spPr>
          <a:xfrm>
            <a:off x="609600" y="6377940"/>
            <a:ext cx="2804160" cy="342900"/>
          </a:xfrm>
          <a:prstGeom prst="rect">
            <a:avLst/>
          </a:prstGeom>
        </p:spPr>
        <p:txBody>
          <a:bodyPr wrap="square" lIns="0" tIns="0" rIns="0" bIns="0">
            <a:noAutofit/>
          </a:bodyPr>
          <a:lstStyle>
            <a:lvl1pPr algn="l">
              <a:defRPr>
                <a:solidFill>
                  <a:schemeClr val="tx1">
                    <a:tint val="75000"/>
                  </a:schemeClr>
                </a:solidFill>
              </a:defRPr>
            </a:lvl1pPr>
          </a:lstStyle>
          <a:p>
            <a:fld id="{1D8BD707-D9CF-40AE-B4C6-C98DA3205C09}" type="datetimeFigureOut">
              <a:rPr lang="en-US" smtClean="0"/>
              <a:pPr/>
              <a:t>3/31/2018</a:t>
            </a:fld>
            <a:endParaRPr lang="en-US" smtClean="0"/>
          </a:p>
        </p:txBody>
      </p:sp>
      <p:sp>
        <p:nvSpPr>
          <p:cNvPr id="1048583" name="Holder 6"/>
          <p:cNvSpPr>
            <a:spLocks noGrp="1"/>
          </p:cNvSpPr>
          <p:nvPr>
            <p:ph type="sldNum" sz="quarter" idx="7"/>
          </p:nvPr>
        </p:nvSpPr>
        <p:spPr>
          <a:xfrm>
            <a:off x="11064240" y="6447472"/>
            <a:ext cx="228589" cy="200149"/>
          </a:xfrm>
          <a:prstGeom prst="rect">
            <a:avLst/>
          </a:prstGeom>
        </p:spPr>
        <p:txBody>
          <a:bodyPr wrap="square" lIns="0" tIns="0" rIns="0" bIns="0">
            <a:noAutofit/>
          </a:bodyPr>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a:t>
            </a:fld>
            <a:endParaRPr sz="1200">
              <a:latin typeface="Arial"/>
              <a:cs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21"/>
          <p:cNvSpPr>
            <a:spLocks noGrp="1"/>
          </p:cNvSpPr>
          <p:nvPr>
            <p:ph type="title"/>
          </p:nvPr>
        </p:nvSpPr>
        <p:spPr bwMode="auto">
          <a:xfrm>
            <a:off x="812800" y="228600"/>
            <a:ext cx="108712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12"/>
          <p:cNvSpPr>
            <a:spLocks noGrp="1"/>
          </p:cNvSpPr>
          <p:nvPr>
            <p:ph type="body" idx="1"/>
          </p:nvPr>
        </p:nvSpPr>
        <p:spPr bwMode="auto">
          <a:xfrm>
            <a:off x="817033" y="1600203"/>
            <a:ext cx="108712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14" name="日期占位符 13"/>
          <p:cNvSpPr>
            <a:spLocks noGrp="1"/>
          </p:cNvSpPr>
          <p:nvPr>
            <p:ph type="dt" sz="half" idx="2"/>
          </p:nvPr>
        </p:nvSpPr>
        <p:spPr>
          <a:xfrm>
            <a:off x="8128000" y="6248403"/>
            <a:ext cx="3556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ea typeface="+mn-ea"/>
              </a:defRPr>
            </a:lvl1pPr>
          </a:lstStyle>
          <a:p>
            <a:pPr>
              <a:defRPr/>
            </a:pPr>
            <a:fld id="{0918BDD7-BB07-4D63-A9C8-1B17D7127D24}" type="datetimeFigureOut">
              <a:rPr lang="en-US"/>
              <a:pPr>
                <a:defRPr/>
              </a:pPr>
              <a:t>3/31/2018</a:t>
            </a:fld>
            <a:endParaRPr lang="en-US" dirty="0"/>
          </a:p>
        </p:txBody>
      </p:sp>
      <p:sp>
        <p:nvSpPr>
          <p:cNvPr id="3" name="页脚占位符 2"/>
          <p:cNvSpPr>
            <a:spLocks noGrp="1"/>
          </p:cNvSpPr>
          <p:nvPr>
            <p:ph type="ftr" sz="quarter" idx="3"/>
          </p:nvPr>
        </p:nvSpPr>
        <p:spPr>
          <a:xfrm>
            <a:off x="812802" y="6248403"/>
            <a:ext cx="7228417"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ea typeface="+mn-ea"/>
              </a:defRPr>
            </a:lvl1pPr>
          </a:lstStyle>
          <a:p>
            <a:pPr>
              <a:defRPr/>
            </a:pPr>
            <a:endParaRPr lang="en-US"/>
          </a:p>
        </p:txBody>
      </p:sp>
      <p:sp>
        <p:nvSpPr>
          <p:cNvPr id="7" name="矩形 6"/>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矩形 7"/>
          <p:cNvSpPr/>
          <p:nvPr/>
        </p:nvSpPr>
        <p:spPr>
          <a:xfrm>
            <a:off x="0" y="127952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矩形 8"/>
          <p:cNvSpPr/>
          <p:nvPr/>
        </p:nvSpPr>
        <p:spPr>
          <a:xfrm>
            <a:off x="787400" y="1279525"/>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幻灯片编号占位符 22"/>
          <p:cNvSpPr>
            <a:spLocks noGrp="1"/>
          </p:cNvSpPr>
          <p:nvPr>
            <p:ph type="sldNum" sz="quarter" idx="4"/>
          </p:nvPr>
        </p:nvSpPr>
        <p:spPr>
          <a:xfrm>
            <a:off x="0" y="1271591"/>
            <a:ext cx="711200" cy="244475"/>
          </a:xfrm>
          <a:prstGeom prst="rect">
            <a:avLst/>
          </a:prstGeom>
        </p:spPr>
        <p:txBody>
          <a:bodyPr vert="horz" anchor="ctr" anchorCtr="0">
            <a:normAutofit/>
          </a:bodyPr>
          <a:lstStyle>
            <a:lvl1pPr algn="ctr" eaLnBrk="1" fontAlgn="auto" latinLnBrk="0" hangingPunct="1">
              <a:spcBef>
                <a:spcPts val="0"/>
              </a:spcBef>
              <a:spcAft>
                <a:spcPts val="0"/>
              </a:spcAft>
              <a:defRPr kumimoji="0" sz="1400" b="1">
                <a:solidFill>
                  <a:srgbClr val="FFFFFF"/>
                </a:solidFill>
                <a:latin typeface="+mn-lt"/>
                <a:ea typeface="+mn-ea"/>
              </a:defRPr>
            </a:lvl1pPr>
          </a:lstStyle>
          <a:p>
            <a:pPr>
              <a:defRPr/>
            </a:pPr>
            <a:fld id="{B039C466-A3E0-44BA-9537-8D4283D2352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21"/>
          <p:cNvSpPr>
            <a:spLocks noGrp="1"/>
          </p:cNvSpPr>
          <p:nvPr>
            <p:ph type="title"/>
          </p:nvPr>
        </p:nvSpPr>
        <p:spPr bwMode="auto">
          <a:xfrm>
            <a:off x="812800" y="228600"/>
            <a:ext cx="108712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12"/>
          <p:cNvSpPr>
            <a:spLocks noGrp="1"/>
          </p:cNvSpPr>
          <p:nvPr>
            <p:ph type="body" idx="1"/>
          </p:nvPr>
        </p:nvSpPr>
        <p:spPr bwMode="auto">
          <a:xfrm>
            <a:off x="817033" y="1600201"/>
            <a:ext cx="108712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14" name="日期占位符 13"/>
          <p:cNvSpPr>
            <a:spLocks noGrp="1"/>
          </p:cNvSpPr>
          <p:nvPr>
            <p:ph type="dt" sz="half" idx="2"/>
          </p:nvPr>
        </p:nvSpPr>
        <p:spPr>
          <a:xfrm>
            <a:off x="8128000" y="6248401"/>
            <a:ext cx="3556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ea typeface="+mn-ea"/>
              </a:defRPr>
            </a:lvl1pPr>
          </a:lstStyle>
          <a:p>
            <a:pPr>
              <a:defRPr/>
            </a:pPr>
            <a:fld id="{0918BDD7-BB07-4D63-A9C8-1B17D7127D24}" type="datetimeFigureOut">
              <a:rPr lang="en-US"/>
              <a:pPr>
                <a:defRPr/>
              </a:pPr>
              <a:t>3/31/2018</a:t>
            </a:fld>
            <a:endParaRPr lang="en-US" dirty="0"/>
          </a:p>
        </p:txBody>
      </p:sp>
      <p:sp>
        <p:nvSpPr>
          <p:cNvPr id="3" name="页脚占位符 2"/>
          <p:cNvSpPr>
            <a:spLocks noGrp="1"/>
          </p:cNvSpPr>
          <p:nvPr>
            <p:ph type="ftr" sz="quarter" idx="3"/>
          </p:nvPr>
        </p:nvSpPr>
        <p:spPr>
          <a:xfrm>
            <a:off x="812801" y="6248401"/>
            <a:ext cx="7228417"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ea typeface="+mn-ea"/>
              </a:defRPr>
            </a:lvl1pPr>
          </a:lstStyle>
          <a:p>
            <a:pPr>
              <a:defRPr/>
            </a:pPr>
            <a:endParaRPr lang="en-US"/>
          </a:p>
        </p:txBody>
      </p:sp>
      <p:sp>
        <p:nvSpPr>
          <p:cNvPr id="7" name="矩形 6"/>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矩形 7"/>
          <p:cNvSpPr/>
          <p:nvPr/>
        </p:nvSpPr>
        <p:spPr>
          <a:xfrm>
            <a:off x="0" y="127952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矩形 8"/>
          <p:cNvSpPr/>
          <p:nvPr/>
        </p:nvSpPr>
        <p:spPr>
          <a:xfrm>
            <a:off x="787400" y="1279525"/>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幻灯片编号占位符 22"/>
          <p:cNvSpPr>
            <a:spLocks noGrp="1"/>
          </p:cNvSpPr>
          <p:nvPr>
            <p:ph type="sldNum" sz="quarter" idx="4"/>
          </p:nvPr>
        </p:nvSpPr>
        <p:spPr>
          <a:xfrm>
            <a:off x="0" y="1271589"/>
            <a:ext cx="711200" cy="244475"/>
          </a:xfrm>
          <a:prstGeom prst="rect">
            <a:avLst/>
          </a:prstGeom>
        </p:spPr>
        <p:txBody>
          <a:bodyPr vert="horz" anchor="ctr" anchorCtr="0">
            <a:normAutofit/>
          </a:bodyPr>
          <a:lstStyle>
            <a:lvl1pPr algn="ctr" eaLnBrk="1" fontAlgn="auto" latinLnBrk="0" hangingPunct="1">
              <a:spcBef>
                <a:spcPts val="0"/>
              </a:spcBef>
              <a:spcAft>
                <a:spcPts val="0"/>
              </a:spcAft>
              <a:defRPr kumimoji="0" sz="1400" b="1">
                <a:solidFill>
                  <a:srgbClr val="FFFFFF"/>
                </a:solidFill>
                <a:latin typeface="+mn-lt"/>
                <a:ea typeface="+mn-ea"/>
              </a:defRPr>
            </a:lvl1pPr>
          </a:lstStyle>
          <a:p>
            <a:pPr>
              <a:defRPr/>
            </a:pPr>
            <a:fld id="{B039C466-A3E0-44BA-9537-8D4283D2352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2190750"/>
            <a:ext cx="12192000" cy="2533650"/>
          </a:xfrm>
          <a:prstGeom prst="rect">
            <a:avLst/>
          </a:prstGeom>
          <a:solidFill>
            <a:srgbClr val="22E907">
              <a:alpha val="15000"/>
            </a:srgbClr>
          </a:solidFill>
          <a:ln/>
        </p:spPr>
        <p:txBody>
          <a:bodyPr/>
          <a:lst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w Cen MT" pitchFamily="34" charset="0"/>
              </a:defRPr>
            </a:lvl2pPr>
            <a:lvl3pPr algn="l" rtl="0" fontAlgn="base">
              <a:spcBef>
                <a:spcPct val="0"/>
              </a:spcBef>
              <a:spcAft>
                <a:spcPct val="0"/>
              </a:spcAft>
              <a:defRPr sz="4400">
                <a:solidFill>
                  <a:schemeClr val="tx2"/>
                </a:solidFill>
                <a:latin typeface="Tw Cen MT" pitchFamily="34" charset="0"/>
              </a:defRPr>
            </a:lvl3pPr>
            <a:lvl4pPr algn="l" rtl="0" fontAlgn="base">
              <a:spcBef>
                <a:spcPct val="0"/>
              </a:spcBef>
              <a:spcAft>
                <a:spcPct val="0"/>
              </a:spcAft>
              <a:defRPr sz="4400">
                <a:solidFill>
                  <a:schemeClr val="tx2"/>
                </a:solidFill>
                <a:latin typeface="Tw Cen MT" pitchFamily="34" charset="0"/>
              </a:defRPr>
            </a:lvl4pPr>
            <a:lvl5pPr algn="l" rtl="0" fontAlgn="base">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a:lstStyle>
          <a:p>
            <a:pPr marL="12700" algn="ctr"/>
            <a:r>
              <a:rPr lang="en-US" altLang="zh-CN" sz="6000" b="1" spc="100" dirty="0" smtClean="0">
                <a:latin typeface="Lucida Handwriting"/>
                <a:cs typeface="Lucida Handwriting"/>
              </a:rPr>
              <a:t>CAPS:</a:t>
            </a:r>
            <a:r>
              <a:rPr lang="en-US" altLang="zh-CN" sz="6600" b="1" dirty="0" smtClean="0"/>
              <a:t> </a:t>
            </a:r>
            <a:r>
              <a:rPr lang="en-US" altLang="zh-CN" sz="4800" b="1" spc="-20" dirty="0" smtClean="0">
                <a:latin typeface="Microsoft YaHei UI"/>
                <a:cs typeface="Microsoft YaHei UI"/>
              </a:rPr>
              <a:t>Coding-based Adaptive Packet Spraying to Reduce Flow Completion Time in Data Center</a:t>
            </a:r>
          </a:p>
        </p:txBody>
      </p:sp>
      <p:sp>
        <p:nvSpPr>
          <p:cNvPr id="9" name="Rectangle 3"/>
          <p:cNvSpPr txBox="1">
            <a:spLocks noChangeArrowheads="1"/>
          </p:cNvSpPr>
          <p:nvPr/>
        </p:nvSpPr>
        <p:spPr bwMode="auto">
          <a:xfrm>
            <a:off x="27517" y="5022850"/>
            <a:ext cx="12164483" cy="153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0" indent="0" algn="l" rtl="0" eaLnBrk="0" fontAlgn="base" hangingPunct="0">
              <a:spcBef>
                <a:spcPct val="20000"/>
              </a:spcBef>
              <a:spcAft>
                <a:spcPct val="0"/>
              </a:spcAft>
              <a:buClr>
                <a:schemeClr val="folHlink"/>
              </a:buClr>
              <a:buSzPct val="90000"/>
              <a:buFont typeface="Wingdings" pitchFamily="2" charset="2"/>
              <a:buNone/>
              <a:defRPr sz="3600" b="1">
                <a:solidFill>
                  <a:schemeClr val="tx1"/>
                </a:solidFill>
                <a:latin typeface="微软雅黑" pitchFamily="34" charset="-122"/>
                <a:ea typeface="微软雅黑" pitchFamily="34" charset="-122"/>
                <a:cs typeface="+mn-cs"/>
              </a:defRPr>
            </a:lvl1pPr>
            <a:lvl2pPr marL="457200" indent="0" algn="ctr" rtl="0" eaLnBrk="0" fontAlgn="base" hangingPunct="0">
              <a:spcBef>
                <a:spcPct val="20000"/>
              </a:spcBef>
              <a:spcAft>
                <a:spcPct val="0"/>
              </a:spcAft>
              <a:buClr>
                <a:schemeClr val="hlink"/>
              </a:buClr>
              <a:buSzPct val="90000"/>
              <a:buFont typeface="Wingdings" pitchFamily="2" charset="2"/>
              <a:buNone/>
              <a:defRPr sz="2800">
                <a:solidFill>
                  <a:schemeClr val="tx1"/>
                </a:solidFill>
                <a:latin typeface="+mn-lt"/>
                <a:ea typeface="+mn-ea"/>
                <a:cs typeface="+mn-cs"/>
              </a:defRPr>
            </a:lvl2pPr>
            <a:lvl3pPr marL="914400" indent="0" algn="ctr" rtl="0" eaLnBrk="0" fontAlgn="base" hangingPunct="0">
              <a:spcBef>
                <a:spcPct val="20000"/>
              </a:spcBef>
              <a:spcAft>
                <a:spcPct val="0"/>
              </a:spcAft>
              <a:buClr>
                <a:schemeClr val="folHlink"/>
              </a:buClr>
              <a:buSzPct val="90000"/>
              <a:buFont typeface="Wingdings" pitchFamily="2" charset="2"/>
              <a:buNone/>
              <a:defRPr sz="2400">
                <a:solidFill>
                  <a:schemeClr val="tx1"/>
                </a:solidFill>
                <a:latin typeface="+mn-lt"/>
                <a:ea typeface="+mn-ea"/>
                <a:cs typeface="+mn-cs"/>
              </a:defRPr>
            </a:lvl3pPr>
            <a:lvl4pPr marL="1371600" indent="0" algn="ctr" rtl="0" eaLnBrk="0" fontAlgn="base" hangingPunct="0">
              <a:spcBef>
                <a:spcPct val="20000"/>
              </a:spcBef>
              <a:spcAft>
                <a:spcPct val="0"/>
              </a:spcAft>
              <a:buClr>
                <a:schemeClr val="accent2"/>
              </a:buClr>
              <a:buSzPct val="55000"/>
              <a:buFont typeface="Wingdings" pitchFamily="2" charset="2"/>
              <a:buNone/>
              <a:defRPr sz="2000">
                <a:solidFill>
                  <a:schemeClr val="tx1"/>
                </a:solidFill>
                <a:latin typeface="+mn-lt"/>
                <a:ea typeface="+mn-ea"/>
                <a:cs typeface="+mn-cs"/>
              </a:defRPr>
            </a:lvl4pPr>
            <a:lvl5pPr marL="1828800" indent="0" algn="ctr" rtl="0" eaLnBrk="0" fontAlgn="base" hangingPunct="0">
              <a:spcBef>
                <a:spcPct val="20000"/>
              </a:spcBef>
              <a:spcAft>
                <a:spcPct val="0"/>
              </a:spcAft>
              <a:buClr>
                <a:schemeClr val="accent1"/>
              </a:buClr>
              <a:buSzPct val="50000"/>
              <a:buFont typeface="Wingdings" pitchFamily="2" charset="2"/>
              <a:buNone/>
              <a:defRPr sz="2000">
                <a:solidFill>
                  <a:schemeClr val="tx1"/>
                </a:solidFill>
                <a:latin typeface="+mn-lt"/>
                <a:ea typeface="+mn-ea"/>
                <a:cs typeface="+mn-cs"/>
              </a:defRPr>
            </a:lvl5pPr>
            <a:lvl6pPr marL="2286000" indent="0" algn="ctr" rtl="0" fontAlgn="base">
              <a:spcBef>
                <a:spcPct val="20000"/>
              </a:spcBef>
              <a:spcAft>
                <a:spcPct val="0"/>
              </a:spcAft>
              <a:buClr>
                <a:schemeClr val="accent1"/>
              </a:buClr>
              <a:buSzPct val="50000"/>
              <a:buFont typeface="Wingdings" pitchFamily="2" charset="2"/>
              <a:buNone/>
              <a:defRPr sz="2000">
                <a:solidFill>
                  <a:schemeClr val="tx1"/>
                </a:solidFill>
                <a:latin typeface="+mn-lt"/>
                <a:ea typeface="+mn-ea"/>
                <a:cs typeface="+mn-cs"/>
              </a:defRPr>
            </a:lvl6pPr>
            <a:lvl7pPr marL="2743200" indent="0" algn="ctr" rtl="0" fontAlgn="base">
              <a:spcBef>
                <a:spcPct val="20000"/>
              </a:spcBef>
              <a:spcAft>
                <a:spcPct val="0"/>
              </a:spcAft>
              <a:buClr>
                <a:schemeClr val="accent1"/>
              </a:buClr>
              <a:buSzPct val="50000"/>
              <a:buFont typeface="Wingdings" pitchFamily="2" charset="2"/>
              <a:buNone/>
              <a:defRPr sz="2000">
                <a:solidFill>
                  <a:schemeClr val="tx1"/>
                </a:solidFill>
                <a:latin typeface="+mn-lt"/>
                <a:ea typeface="+mn-ea"/>
                <a:cs typeface="+mn-cs"/>
              </a:defRPr>
            </a:lvl7pPr>
            <a:lvl8pPr marL="3200400" indent="0" algn="ctr" rtl="0" fontAlgn="base">
              <a:spcBef>
                <a:spcPct val="20000"/>
              </a:spcBef>
              <a:spcAft>
                <a:spcPct val="0"/>
              </a:spcAft>
              <a:buClr>
                <a:schemeClr val="accent1"/>
              </a:buClr>
              <a:buSzPct val="50000"/>
              <a:buFont typeface="Wingdings" pitchFamily="2" charset="2"/>
              <a:buNone/>
              <a:defRPr sz="2000">
                <a:solidFill>
                  <a:schemeClr val="tx1"/>
                </a:solidFill>
                <a:latin typeface="+mn-lt"/>
                <a:ea typeface="+mn-ea"/>
                <a:cs typeface="+mn-cs"/>
              </a:defRPr>
            </a:lvl8pPr>
            <a:lvl9pPr marL="3657600" indent="0" algn="ctr" rtl="0" fontAlgn="base">
              <a:spcBef>
                <a:spcPct val="20000"/>
              </a:spcBef>
              <a:spcAft>
                <a:spcPct val="0"/>
              </a:spcAft>
              <a:buClr>
                <a:schemeClr val="accent1"/>
              </a:buClr>
              <a:buSzPct val="50000"/>
              <a:buFont typeface="Wingdings" pitchFamily="2" charset="2"/>
              <a:buNone/>
              <a:defRPr sz="2000">
                <a:solidFill>
                  <a:schemeClr val="tx1"/>
                </a:solidFill>
                <a:latin typeface="+mn-lt"/>
                <a:ea typeface="+mn-ea"/>
                <a:cs typeface="+mn-cs"/>
              </a:defRPr>
            </a:lvl9pPr>
          </a:lstStyle>
          <a:p>
            <a:pPr marL="12700" lvl="0" algn="ctr"/>
            <a:r>
              <a:rPr lang="en-US" altLang="zh-CN" sz="2400" b="0" dirty="0" err="1"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Jinbin</a:t>
            </a:r>
            <a:r>
              <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Hu</a:t>
            </a:r>
            <a:r>
              <a:rPr lang="en-US" altLang="zh-CN" sz="2400" b="0" baseline="3000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1 </a:t>
            </a:r>
            <a:r>
              <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a:t>
            </a:r>
            <a:r>
              <a:rPr lang="en-US" altLang="zh-CN" sz="2400" b="0" dirty="0" err="1"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Jiawei</a:t>
            </a:r>
            <a:r>
              <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Huang</a:t>
            </a:r>
            <a:r>
              <a:rPr lang="en-US" altLang="zh-CN" sz="2400" b="0" baseline="3000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1</a:t>
            </a:r>
            <a:r>
              <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a:t>
            </a:r>
            <a:r>
              <a:rPr lang="en-US" altLang="zh-CN" sz="2400" b="0" dirty="0" err="1"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Wenjun</a:t>
            </a:r>
            <a:r>
              <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Lv</a:t>
            </a:r>
            <a:r>
              <a:rPr lang="en-US" altLang="zh-CN" sz="2400" b="0" baseline="3000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1</a:t>
            </a:r>
            <a:r>
              <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a:t>
            </a:r>
            <a:r>
              <a:rPr lang="en-US" altLang="zh-CN" sz="2400" b="0" dirty="0" err="1"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Yutao</a:t>
            </a:r>
            <a:r>
              <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Zhou</a:t>
            </a:r>
            <a:r>
              <a:rPr lang="en-US" altLang="zh-CN" sz="2400" b="0" baseline="3000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1</a:t>
            </a:r>
            <a:r>
              <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a:t>
            </a:r>
            <a:r>
              <a:rPr lang="en-US" altLang="zh-CN" sz="2400" b="0" dirty="0" err="1"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Jianxin</a:t>
            </a:r>
            <a:r>
              <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Wang</a:t>
            </a:r>
            <a:r>
              <a:rPr lang="en-US" altLang="zh-CN" sz="2400" b="0" baseline="3000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1</a:t>
            </a:r>
            <a:r>
              <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a:t>
            </a:r>
            <a:r>
              <a:rPr lang="en-US" altLang="zh-CN" sz="2400" b="0" dirty="0" err="1"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Tian</a:t>
            </a:r>
            <a:r>
              <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He</a:t>
            </a:r>
            <a:r>
              <a:rPr lang="en-US" altLang="zh-CN" sz="2400" b="0" baseline="3000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2</a:t>
            </a:r>
            <a:endParaRPr lang="en-US" altLang="zh-CN" sz="2400" b="0" dirty="0" smtClean="0">
              <a:solidFill>
                <a:prstClr val="black"/>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endParaRPr>
          </a:p>
          <a:p>
            <a:pPr algn="ctr">
              <a:lnSpc>
                <a:spcPct val="150000"/>
              </a:lnSpc>
              <a:defRPr/>
            </a:pPr>
            <a:r>
              <a:rPr lang="en-US" altLang="zh-CN" sz="2400" baseline="30000" dirty="0" smtClean="0">
                <a:solidFill>
                  <a:srgbClr val="C00000"/>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1</a:t>
            </a:r>
            <a:r>
              <a:rPr lang="en-US" altLang="zh-CN" sz="2400" dirty="0" smtClean="0">
                <a:solidFill>
                  <a:srgbClr val="C00000"/>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Central South University, China</a:t>
            </a:r>
          </a:p>
          <a:p>
            <a:pPr>
              <a:lnSpc>
                <a:spcPct val="110000"/>
              </a:lnSpc>
              <a:defRPr/>
            </a:pPr>
            <a:r>
              <a:rPr lang="en-US" altLang="zh-CN" sz="2400" baseline="30000" dirty="0" smtClean="0">
                <a:solidFill>
                  <a:srgbClr val="C00000"/>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a:t>
            </a:r>
            <a:r>
              <a:rPr lang="en-US" altLang="zh-CN" sz="2400" baseline="30000" dirty="0" smtClean="0">
                <a:solidFill>
                  <a:srgbClr val="C00000"/>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 </a:t>
            </a:r>
            <a:r>
              <a:rPr lang="en-US" altLang="zh-CN" sz="2400" baseline="30000" dirty="0" smtClean="0">
                <a:solidFill>
                  <a:srgbClr val="C00000"/>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2</a:t>
            </a:r>
            <a:r>
              <a:rPr lang="en-US" altLang="zh-CN" sz="2400" dirty="0" smtClean="0">
                <a:solidFill>
                  <a:srgbClr val="C00000"/>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University </a:t>
            </a:r>
            <a:r>
              <a:rPr lang="en-US" altLang="zh-CN" sz="2400" dirty="0">
                <a:solidFill>
                  <a:srgbClr val="C00000"/>
                </a:solidFill>
                <a:effectLst>
                  <a:outerShdw blurRad="38100" dist="38100" dir="2700000" algn="tl">
                    <a:srgbClr val="C0C0C0"/>
                  </a:outerShdw>
                </a:effectLst>
                <a:latin typeface="Arial Unicode MS" pitchFamily="34" charset="-122"/>
                <a:ea typeface="Arial Unicode MS" pitchFamily="34" charset="-122"/>
                <a:cs typeface="Arial Unicode MS" pitchFamily="34" charset="-122"/>
              </a:rPr>
              <a:t>of Minnesota, USA</a:t>
            </a:r>
          </a:p>
          <a:p>
            <a:pPr algn="ctr">
              <a:defRPr/>
            </a:pPr>
            <a:endParaRPr lang="en-US" altLang="zh-CN" sz="2400" dirty="0" smtClean="0">
              <a:solidFill>
                <a:sysClr val="windowText" lastClr="000000"/>
              </a:solidFill>
              <a:latin typeface="Arial Unicode MS" pitchFamily="34" charset="-122"/>
              <a:ea typeface="Arial Unicode MS" pitchFamily="34" charset="-122"/>
              <a:cs typeface="Arial Unicode MS" pitchFamily="34" charset="-122"/>
            </a:endParaRPr>
          </a:p>
        </p:txBody>
      </p:sp>
      <p:pic>
        <p:nvPicPr>
          <p:cNvPr id="10" name="Picture 4" descr="%E4%B8%AD%E5%8D%97%E5%A4%A7%E5%AD%A6%E6%A0%A1%E5%BE%BD"/>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95400" y="533400"/>
            <a:ext cx="1554747" cy="1452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5" descr="University of Minnesota block M and wordmark"/>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114800" y="838200"/>
            <a:ext cx="7315200" cy="70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矩形 1"/>
          <p:cNvSpPr/>
          <p:nvPr/>
        </p:nvSpPr>
        <p:spPr>
          <a:xfrm>
            <a:off x="292100" y="25162"/>
            <a:ext cx="11899901" cy="369332"/>
          </a:xfrm>
          <a:prstGeom prst="rect">
            <a:avLst/>
          </a:prstGeom>
        </p:spPr>
        <p:txBody>
          <a:bodyPr wrap="square">
            <a:spAutoFit/>
          </a:bodyPr>
          <a:lstStyle/>
          <a:p>
            <a:pPr algn="ctr">
              <a:defRPr/>
            </a:pPr>
            <a:r>
              <a:rPr lang="en-US" altLang="zh-CN" dirty="0" smtClean="0">
                <a:solidFill>
                  <a:srgbClr val="FF0000"/>
                </a:solidFill>
                <a:latin typeface="Arial Unicode MS" pitchFamily="34" charset="-122"/>
                <a:ea typeface="Arial Unicode MS" pitchFamily="34" charset="-122"/>
                <a:cs typeface="Arial Unicode MS" pitchFamily="34" charset="-122"/>
              </a:rPr>
              <a:t>2018 IEEE International Conference on Computer Communications  (INFOCOM 2018)</a:t>
            </a:r>
            <a:endParaRPr lang="en-US" altLang="zh-CN" dirty="0">
              <a:solidFill>
                <a:sysClr val="windowText" lastClr="000000"/>
              </a:solidFill>
              <a:latin typeface="Arial Unicode MS" pitchFamily="34" charset="-122"/>
              <a:ea typeface="Arial Unicode MS" pitchFamily="34" charset="-122"/>
              <a:cs typeface="Arial Unicode MS"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object 2"/>
          <p:cNvSpPr txBox="1">
            <a:spLocks noGrp="1"/>
          </p:cNvSpPr>
          <p:nvPr>
            <p:ph type="title"/>
          </p:nvPr>
        </p:nvSpPr>
        <p:spPr>
          <a:xfrm>
            <a:off x="740890" y="304800"/>
            <a:ext cx="11755910" cy="700013"/>
          </a:xfrm>
          <a:prstGeom prst="rect">
            <a:avLst/>
          </a:prstGeom>
        </p:spPr>
        <p:txBody>
          <a:bodyPr vert="horz" wrap="square" lIns="0" tIns="0" rIns="0" bIns="0" rtlCol="0">
            <a:noAutofit/>
          </a:bodyPr>
          <a:lstStyle/>
          <a:p>
            <a:pPr marL="12700">
              <a:lnSpc>
                <a:spcPct val="100000"/>
              </a:lnSpc>
            </a:pPr>
            <a:r>
              <a:rPr lang="en-US" sz="4400" spc="30" dirty="0" smtClean="0">
                <a:latin typeface="Arial"/>
                <a:cs typeface="Arial"/>
              </a:rPr>
              <a:t>CAPS</a:t>
            </a:r>
            <a:r>
              <a:rPr lang="zh-CN" altLang="en-US" sz="4400" spc="-15" dirty="0" smtClean="0">
                <a:latin typeface="Arial"/>
                <a:cs typeface="Arial"/>
              </a:rPr>
              <a:t> </a:t>
            </a:r>
            <a:r>
              <a:rPr lang="en-US" altLang="zh-CN" sz="4400" spc="-15" dirty="0" smtClean="0">
                <a:latin typeface="Arial"/>
                <a:cs typeface="Arial"/>
              </a:rPr>
              <a:t>:</a:t>
            </a:r>
            <a:r>
              <a:rPr lang="en-US" altLang="zh-CN" sz="4000" spc="-15" dirty="0" smtClean="0">
                <a:latin typeface="Arial"/>
                <a:cs typeface="Arial"/>
              </a:rPr>
              <a:t> </a:t>
            </a:r>
            <a:r>
              <a:rPr lang="en-US" altLang="zh-CN" sz="4000" b="1" i="1" u="heavy" spc="-20" dirty="0" smtClean="0">
                <a:latin typeface="Arial"/>
                <a:cs typeface="Arial"/>
              </a:rPr>
              <a:t>C</a:t>
            </a:r>
            <a:r>
              <a:rPr lang="en-US" altLang="zh-CN" sz="4000" spc="-50" dirty="0" smtClean="0">
                <a:latin typeface="Arial"/>
                <a:cs typeface="Arial"/>
              </a:rPr>
              <a:t>oding-based</a:t>
            </a:r>
            <a:r>
              <a:rPr lang="en-US" altLang="zh-CN" sz="4000" spc="50" dirty="0" smtClean="0">
                <a:latin typeface="Arial"/>
                <a:cs typeface="Arial"/>
              </a:rPr>
              <a:t> </a:t>
            </a:r>
            <a:r>
              <a:rPr lang="en-US" altLang="zh-CN" sz="4000" b="1" i="1" u="heavy" spc="-20" dirty="0" smtClean="0">
                <a:latin typeface="Arial"/>
                <a:cs typeface="Arial"/>
              </a:rPr>
              <a:t>A</a:t>
            </a:r>
            <a:r>
              <a:rPr lang="en-US" altLang="zh-CN" sz="4000" spc="-50" dirty="0" smtClean="0">
                <a:latin typeface="Arial"/>
                <a:cs typeface="Arial"/>
              </a:rPr>
              <a:t>daptive </a:t>
            </a:r>
            <a:r>
              <a:rPr lang="en-US" altLang="zh-CN" sz="4000" b="1" i="1" u="heavy" spc="-20" dirty="0">
                <a:latin typeface="Arial"/>
                <a:cs typeface="Arial"/>
              </a:rPr>
              <a:t>P</a:t>
            </a:r>
            <a:r>
              <a:rPr lang="en-US" altLang="zh-CN" sz="4000" spc="-50" dirty="0" smtClean="0">
                <a:latin typeface="Arial"/>
                <a:cs typeface="Arial"/>
              </a:rPr>
              <a:t>acket </a:t>
            </a:r>
            <a:r>
              <a:rPr lang="en-US" altLang="zh-CN" sz="4000" b="1" i="1" u="heavy" spc="-20" dirty="0" smtClean="0">
                <a:latin typeface="Arial"/>
                <a:cs typeface="Arial"/>
              </a:rPr>
              <a:t>S</a:t>
            </a:r>
            <a:r>
              <a:rPr lang="en-US" altLang="zh-CN" sz="4000" spc="-50" dirty="0" smtClean="0">
                <a:latin typeface="Arial"/>
                <a:cs typeface="Arial"/>
              </a:rPr>
              <a:t>praying</a:t>
            </a:r>
            <a:endParaRPr sz="4000" dirty="0">
              <a:latin typeface="Arial"/>
              <a:cs typeface="Arial"/>
            </a:endParaRPr>
          </a:p>
        </p:txBody>
      </p:sp>
      <p:sp>
        <p:nvSpPr>
          <p:cNvPr id="1048637" name="object 3"/>
          <p:cNvSpPr txBox="1"/>
          <p:nvPr/>
        </p:nvSpPr>
        <p:spPr>
          <a:xfrm>
            <a:off x="916939" y="64474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638" name="object 4"/>
          <p:cNvSpPr txBox="1"/>
          <p:nvPr/>
        </p:nvSpPr>
        <p:spPr>
          <a:xfrm>
            <a:off x="11165840" y="6447472"/>
            <a:ext cx="110489" cy="200660"/>
          </a:xfrm>
          <a:prstGeom prst="rect">
            <a:avLst/>
          </a:prstGeom>
        </p:spPr>
        <p:txBody>
          <a:bodyPr vert="horz" wrap="square" lIns="0" tIns="0" rIns="0" bIns="0" rtlCol="0">
            <a:noAutofit/>
          </a:bodyPr>
          <a:lstStyle/>
          <a:p>
            <a:pPr marL="12700">
              <a:lnSpc>
                <a:spcPct val="100000"/>
              </a:lnSpc>
            </a:pPr>
            <a:r>
              <a:rPr lang="en-US" sz="1200" dirty="0" smtClean="0">
                <a:solidFill>
                  <a:srgbClr val="898989"/>
                </a:solidFill>
                <a:latin typeface="Arial"/>
                <a:cs typeface="Arial"/>
              </a:rPr>
              <a:t>8</a:t>
            </a:r>
            <a:endParaRPr sz="1200" dirty="0">
              <a:latin typeface="Arial"/>
              <a:cs typeface="Arial"/>
            </a:endParaRPr>
          </a:p>
        </p:txBody>
      </p:sp>
      <p:sp>
        <p:nvSpPr>
          <p:cNvPr id="1048639" name="object 3"/>
          <p:cNvSpPr txBox="1"/>
          <p:nvPr/>
        </p:nvSpPr>
        <p:spPr>
          <a:xfrm>
            <a:off x="791690" y="1600201"/>
            <a:ext cx="10497339" cy="1524000"/>
          </a:xfrm>
          <a:prstGeom prst="rect">
            <a:avLst/>
          </a:prstGeom>
        </p:spPr>
        <p:txBody>
          <a:bodyPr vert="horz" wrap="square" lIns="0" tIns="0" rIns="0" bIns="0" rtlCol="0">
            <a:noAutofit/>
          </a:bodyPr>
          <a:lstStyle/>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lang="en-US" altLang="zh-CN" sz="2800" b="1" spc="10" dirty="0" smtClean="0">
                <a:solidFill>
                  <a:srgbClr val="FF0000"/>
                </a:solidFill>
                <a:latin typeface="Arial"/>
                <a:cs typeface="Arial"/>
              </a:rPr>
              <a:t>Limit </a:t>
            </a:r>
            <a:r>
              <a:rPr lang="en-US" altLang="zh-CN" sz="2800" b="1" spc="10" dirty="0">
                <a:solidFill>
                  <a:srgbClr val="FF0000"/>
                </a:solidFill>
                <a:latin typeface="Arial"/>
                <a:cs typeface="Arial"/>
              </a:rPr>
              <a:t>long flows </a:t>
            </a:r>
            <a:r>
              <a:rPr lang="en-US" altLang="zh-CN" sz="2800" spc="10" dirty="0">
                <a:latin typeface="Arial"/>
                <a:cs typeface="Arial"/>
              </a:rPr>
              <a:t>to only a few paths </a:t>
            </a:r>
            <a:r>
              <a:rPr lang="en-US" altLang="zh-CN" sz="2800" b="1" i="1" spc="10" dirty="0">
                <a:latin typeface="Arial"/>
                <a:cs typeface="Arial"/>
              </a:rPr>
              <a:t>by </a:t>
            </a:r>
            <a:r>
              <a:rPr lang="en-US" altLang="zh-CN" sz="2800" b="1" i="1" spc="10" dirty="0" smtClean="0">
                <a:latin typeface="Arial"/>
                <a:cs typeface="Arial"/>
              </a:rPr>
              <a:t>ECMP</a:t>
            </a:r>
          </a:p>
          <a:p>
            <a:pPr marL="12700">
              <a:lnSpc>
                <a:spcPct val="100000"/>
              </a:lnSpc>
              <a:buFont typeface="Wingdings" pitchFamily="2" charset="2"/>
              <a:buChar char="n"/>
              <a:tabLst>
                <a:tab pos="469265" algn="l"/>
              </a:tabLst>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lang="en-US" sz="2800" spc="10" dirty="0">
                <a:latin typeface="Arial"/>
                <a:cs typeface="Arial"/>
              </a:rPr>
              <a:t>Spread </a:t>
            </a:r>
            <a:r>
              <a:rPr lang="en-US" sz="2800" spc="10" dirty="0" smtClean="0">
                <a:latin typeface="Arial"/>
                <a:cs typeface="Arial"/>
              </a:rPr>
              <a:t>packets of </a:t>
            </a:r>
            <a:r>
              <a:rPr lang="en-US" sz="2800" b="1" spc="10" dirty="0" smtClean="0">
                <a:solidFill>
                  <a:srgbClr val="FF0000"/>
                </a:solidFill>
                <a:latin typeface="Arial"/>
                <a:cs typeface="Arial"/>
              </a:rPr>
              <a:t>short flows to all paths </a:t>
            </a:r>
            <a:r>
              <a:rPr lang="en-US" sz="2800" b="1" i="1" spc="10" dirty="0" smtClean="0">
                <a:latin typeface="Arial"/>
                <a:cs typeface="Arial"/>
              </a:rPr>
              <a:t>by RPS</a:t>
            </a:r>
            <a:endParaRPr sz="2800" b="1" i="1" dirty="0" smtClean="0">
              <a:latin typeface="Arial"/>
              <a:cs typeface="Arial"/>
            </a:endParaRPr>
          </a:p>
        </p:txBody>
      </p:sp>
      <p:pic>
        <p:nvPicPr>
          <p:cNvPr id="2097158" name="图片 4"/>
          <p:cNvPicPr>
            <a:picLocks noChangeAspect="1"/>
          </p:cNvPicPr>
          <p:nvPr/>
        </p:nvPicPr>
        <p:blipFill>
          <a:blip r:embed="rId3" cstate="print"/>
          <a:stretch>
            <a:fillRect/>
          </a:stretch>
        </p:blipFill>
        <p:spPr>
          <a:xfrm>
            <a:off x="1219200" y="3084584"/>
            <a:ext cx="9906000" cy="32400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object 3"/>
          <p:cNvSpPr txBox="1"/>
          <p:nvPr/>
        </p:nvSpPr>
        <p:spPr>
          <a:xfrm>
            <a:off x="916939" y="64474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644" name="object 4"/>
          <p:cNvSpPr txBox="1"/>
          <p:nvPr/>
        </p:nvSpPr>
        <p:spPr>
          <a:xfrm>
            <a:off x="11165840" y="6447472"/>
            <a:ext cx="110489" cy="200660"/>
          </a:xfrm>
          <a:prstGeom prst="rect">
            <a:avLst/>
          </a:prstGeom>
        </p:spPr>
        <p:txBody>
          <a:bodyPr vert="horz" wrap="square" lIns="0" tIns="0" rIns="0" bIns="0" rtlCol="0">
            <a:noAutofit/>
          </a:bodyPr>
          <a:lstStyle/>
          <a:p>
            <a:pPr marL="12700">
              <a:lnSpc>
                <a:spcPct val="100000"/>
              </a:lnSpc>
            </a:pPr>
            <a:r>
              <a:rPr lang="en-US" sz="1200" dirty="0" smtClean="0">
                <a:solidFill>
                  <a:srgbClr val="898989"/>
                </a:solidFill>
                <a:latin typeface="Arial"/>
                <a:cs typeface="Arial"/>
              </a:rPr>
              <a:t>9</a:t>
            </a:r>
            <a:endParaRPr sz="1200" dirty="0">
              <a:latin typeface="Arial"/>
              <a:cs typeface="Arial"/>
            </a:endParaRPr>
          </a:p>
        </p:txBody>
      </p:sp>
      <p:sp>
        <p:nvSpPr>
          <p:cNvPr id="1048645" name="object 2"/>
          <p:cNvSpPr txBox="1">
            <a:spLocks noGrp="1"/>
          </p:cNvSpPr>
          <p:nvPr>
            <p:ph type="title"/>
          </p:nvPr>
        </p:nvSpPr>
        <p:spPr>
          <a:xfrm>
            <a:off x="740890" y="304800"/>
            <a:ext cx="11755910" cy="700013"/>
          </a:xfrm>
          <a:prstGeom prst="rect">
            <a:avLst/>
          </a:prstGeom>
        </p:spPr>
        <p:txBody>
          <a:bodyPr vert="horz" wrap="square" lIns="0" tIns="0" rIns="0" bIns="0" rtlCol="0">
            <a:noAutofit/>
          </a:bodyPr>
          <a:lstStyle/>
          <a:p>
            <a:pPr marL="12700">
              <a:lnSpc>
                <a:spcPct val="100000"/>
              </a:lnSpc>
            </a:pPr>
            <a:r>
              <a:rPr lang="en-US" sz="4400" spc="30" dirty="0" smtClean="0">
                <a:latin typeface="Arial"/>
                <a:cs typeface="Arial"/>
              </a:rPr>
              <a:t>CAPS</a:t>
            </a:r>
            <a:r>
              <a:rPr lang="zh-CN" altLang="en-US" sz="4400" spc="-15" dirty="0" smtClean="0">
                <a:latin typeface="Arial"/>
                <a:cs typeface="Arial"/>
              </a:rPr>
              <a:t> </a:t>
            </a:r>
            <a:r>
              <a:rPr lang="en-US" altLang="zh-CN" sz="4400" spc="-15" dirty="0" smtClean="0">
                <a:latin typeface="Arial"/>
                <a:cs typeface="Arial"/>
              </a:rPr>
              <a:t>:</a:t>
            </a:r>
            <a:r>
              <a:rPr lang="en-US" altLang="zh-CN" sz="4000" spc="-15" dirty="0" smtClean="0">
                <a:latin typeface="Arial"/>
                <a:cs typeface="Arial"/>
              </a:rPr>
              <a:t> </a:t>
            </a:r>
            <a:r>
              <a:rPr lang="en-US" altLang="zh-CN" sz="4000" b="1" i="1" u="heavy" spc="-20" dirty="0" smtClean="0">
                <a:latin typeface="Arial"/>
                <a:cs typeface="Arial"/>
              </a:rPr>
              <a:t>C</a:t>
            </a:r>
            <a:r>
              <a:rPr lang="en-US" altLang="zh-CN" sz="4000" spc="-50" dirty="0" smtClean="0">
                <a:latin typeface="Arial"/>
                <a:cs typeface="Arial"/>
              </a:rPr>
              <a:t>oding-based</a:t>
            </a:r>
            <a:r>
              <a:rPr lang="en-US" altLang="zh-CN" sz="4000" spc="50" dirty="0" smtClean="0">
                <a:latin typeface="Arial"/>
                <a:cs typeface="Arial"/>
              </a:rPr>
              <a:t> </a:t>
            </a:r>
            <a:r>
              <a:rPr lang="en-US" altLang="zh-CN" sz="4000" b="1" i="1" u="heavy" spc="-20" dirty="0" smtClean="0">
                <a:latin typeface="Arial"/>
                <a:cs typeface="Arial"/>
              </a:rPr>
              <a:t>A</a:t>
            </a:r>
            <a:r>
              <a:rPr lang="en-US" altLang="zh-CN" sz="4000" spc="-50" dirty="0" smtClean="0">
                <a:latin typeface="Arial"/>
                <a:cs typeface="Arial"/>
              </a:rPr>
              <a:t>daptive </a:t>
            </a:r>
            <a:r>
              <a:rPr lang="en-US" altLang="zh-CN" sz="4000" b="1" i="1" u="heavy" spc="-20" dirty="0">
                <a:latin typeface="Arial"/>
                <a:cs typeface="Arial"/>
              </a:rPr>
              <a:t>P</a:t>
            </a:r>
            <a:r>
              <a:rPr lang="en-US" altLang="zh-CN" sz="4000" spc="-50" dirty="0" smtClean="0">
                <a:latin typeface="Arial"/>
                <a:cs typeface="Arial"/>
              </a:rPr>
              <a:t>acket </a:t>
            </a:r>
            <a:r>
              <a:rPr lang="en-US" altLang="zh-CN" sz="4000" b="1" i="1" u="heavy" spc="-20" dirty="0" smtClean="0">
                <a:latin typeface="Arial"/>
                <a:cs typeface="Arial"/>
              </a:rPr>
              <a:t>S</a:t>
            </a:r>
            <a:r>
              <a:rPr lang="en-US" altLang="zh-CN" sz="4000" spc="-50" dirty="0" smtClean="0">
                <a:latin typeface="Arial"/>
                <a:cs typeface="Arial"/>
              </a:rPr>
              <a:t>praying</a:t>
            </a:r>
            <a:endParaRPr sz="4000" dirty="0">
              <a:latin typeface="Arial"/>
              <a:cs typeface="Arial"/>
            </a:endParaRPr>
          </a:p>
        </p:txBody>
      </p:sp>
      <p:sp>
        <p:nvSpPr>
          <p:cNvPr id="1048646" name="object 3"/>
          <p:cNvSpPr txBox="1"/>
          <p:nvPr/>
        </p:nvSpPr>
        <p:spPr>
          <a:xfrm>
            <a:off x="791690" y="1600201"/>
            <a:ext cx="10374150" cy="1524000"/>
          </a:xfrm>
          <a:prstGeom prst="rect">
            <a:avLst/>
          </a:prstGeom>
        </p:spPr>
        <p:txBody>
          <a:bodyPr vert="horz" wrap="square" lIns="0" tIns="0" rIns="0" bIns="0" rtlCol="0">
            <a:noAutofit/>
          </a:bodyPr>
          <a:lstStyle/>
          <a:p>
            <a:pPr marL="12700">
              <a:buFont typeface="Wingdings" pitchFamily="2" charset="2"/>
              <a:buChar char="n"/>
              <a:tabLst>
                <a:tab pos="469265" algn="l"/>
              </a:tabLst>
            </a:pPr>
            <a:r>
              <a:rPr sz="2500" spc="470" dirty="0" smtClean="0">
                <a:solidFill>
                  <a:srgbClr val="00007D"/>
                </a:solidFill>
                <a:latin typeface="Arial"/>
                <a:cs typeface="Arial"/>
              </a:rPr>
              <a:t>	</a:t>
            </a:r>
            <a:r>
              <a:rPr lang="en-US" altLang="zh-CN" sz="2800" b="1" spc="10" dirty="0">
                <a:solidFill>
                  <a:srgbClr val="FF0000"/>
                </a:solidFill>
                <a:latin typeface="Arial"/>
                <a:cs typeface="Arial"/>
              </a:rPr>
              <a:t>FEC coding </a:t>
            </a:r>
            <a:r>
              <a:rPr lang="en-US" altLang="zh-CN" sz="2800" spc="10" dirty="0">
                <a:latin typeface="Arial"/>
                <a:cs typeface="Arial"/>
              </a:rPr>
              <a:t>for short </a:t>
            </a:r>
            <a:r>
              <a:rPr lang="en-US" altLang="zh-CN" sz="2800" spc="10" dirty="0" smtClean="0">
                <a:latin typeface="Arial"/>
                <a:cs typeface="Arial"/>
              </a:rPr>
              <a:t>flows</a:t>
            </a:r>
            <a:endParaRPr lang="en-US" altLang="zh-CN" sz="2800" b="1" i="1" spc="10" dirty="0" smtClean="0">
              <a:latin typeface="Arial"/>
              <a:cs typeface="Arial"/>
            </a:endParaRPr>
          </a:p>
          <a:p>
            <a:pPr marL="12700">
              <a:lnSpc>
                <a:spcPct val="100000"/>
              </a:lnSpc>
              <a:buFont typeface="Wingdings" pitchFamily="2" charset="2"/>
              <a:buChar char="n"/>
              <a:tabLst>
                <a:tab pos="469265" algn="l"/>
              </a:tabLst>
            </a:pPr>
            <a:endParaRPr sz="600" dirty="0"/>
          </a:p>
          <a:p>
            <a:pPr marL="12700" indent="-342900">
              <a:buFont typeface="Wingdings" pitchFamily="2" charset="2"/>
              <a:buChar char="n"/>
              <a:tabLst>
                <a:tab pos="469265" algn="l"/>
              </a:tabLst>
            </a:pPr>
            <a:r>
              <a:rPr sz="2500" spc="470" dirty="0" smtClean="0">
                <a:solidFill>
                  <a:srgbClr val="00007D"/>
                </a:solidFill>
                <a:latin typeface="Arial"/>
                <a:cs typeface="Arial"/>
              </a:rPr>
              <a:t>	</a:t>
            </a:r>
            <a:r>
              <a:rPr lang="en-US" sz="2800" spc="10" dirty="0">
                <a:latin typeface="Arial"/>
                <a:cs typeface="Arial"/>
              </a:rPr>
              <a:t>Spread </a:t>
            </a:r>
            <a:r>
              <a:rPr lang="en-US" sz="2800" spc="10" dirty="0" smtClean="0">
                <a:latin typeface="Arial"/>
                <a:cs typeface="Arial"/>
              </a:rPr>
              <a:t>packets of </a:t>
            </a:r>
            <a:r>
              <a:rPr lang="en-US" sz="2800" b="1" spc="10" dirty="0" smtClean="0">
                <a:solidFill>
                  <a:srgbClr val="FF0000"/>
                </a:solidFill>
                <a:latin typeface="Arial"/>
                <a:cs typeface="Arial"/>
              </a:rPr>
              <a:t>long flows to all paths </a:t>
            </a:r>
            <a:r>
              <a:rPr lang="en-US" sz="2800" b="1" i="1" spc="10" dirty="0" smtClean="0">
                <a:latin typeface="Arial"/>
                <a:cs typeface="Arial"/>
              </a:rPr>
              <a:t>by RPS </a:t>
            </a:r>
            <a:r>
              <a:rPr lang="en-US" sz="2800" spc="10" dirty="0" smtClean="0">
                <a:latin typeface="Arial"/>
                <a:cs typeface="Arial"/>
              </a:rPr>
              <a:t>when </a:t>
            </a:r>
            <a:r>
              <a:rPr lang="en-US" sz="2800" b="1" spc="10" dirty="0" smtClean="0">
                <a:solidFill>
                  <a:srgbClr val="FF0000"/>
                </a:solidFill>
                <a:latin typeface="Arial"/>
                <a:cs typeface="Arial"/>
              </a:rPr>
              <a:t>	short flows </a:t>
            </a:r>
            <a:r>
              <a:rPr lang="en-US" sz="2800" b="1" spc="10" dirty="0">
                <a:solidFill>
                  <a:srgbClr val="FF0000"/>
                </a:solidFill>
                <a:latin typeface="Arial"/>
                <a:cs typeface="Arial"/>
              </a:rPr>
              <a:t>are in O</a:t>
            </a:r>
            <a:r>
              <a:rPr lang="en-US" sz="2800" b="1" spc="10" dirty="0" smtClean="0">
                <a:solidFill>
                  <a:srgbClr val="FF0000"/>
                </a:solidFill>
                <a:latin typeface="Arial"/>
                <a:cs typeface="Arial"/>
              </a:rPr>
              <a:t>FF </a:t>
            </a:r>
            <a:r>
              <a:rPr lang="en-US" sz="2800" b="1" spc="10" dirty="0">
                <a:solidFill>
                  <a:srgbClr val="FF0000"/>
                </a:solidFill>
                <a:latin typeface="Arial"/>
                <a:cs typeface="Arial"/>
              </a:rPr>
              <a:t>mode</a:t>
            </a:r>
            <a:endParaRPr sz="2800" b="1" spc="10" dirty="0">
              <a:solidFill>
                <a:srgbClr val="FF0000"/>
              </a:solidFill>
              <a:latin typeface="Arial"/>
              <a:cs typeface="Arial"/>
            </a:endParaRPr>
          </a:p>
        </p:txBody>
      </p:sp>
      <p:pic>
        <p:nvPicPr>
          <p:cNvPr id="2097159" name="图片 1"/>
          <p:cNvPicPr>
            <a:picLocks noChangeAspect="1"/>
          </p:cNvPicPr>
          <p:nvPr/>
        </p:nvPicPr>
        <p:blipFill>
          <a:blip r:embed="rId3" cstate="print"/>
          <a:stretch>
            <a:fillRect/>
          </a:stretch>
        </p:blipFill>
        <p:spPr>
          <a:xfrm>
            <a:off x="1295400" y="3273521"/>
            <a:ext cx="9346003" cy="30246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图片 15"/>
          <p:cNvPicPr>
            <a:picLocks noChangeAspect="1"/>
          </p:cNvPicPr>
          <p:nvPr/>
        </p:nvPicPr>
        <p:blipFill>
          <a:blip r:embed="rId3" cstate="print"/>
          <a:srcRect b="4944"/>
          <a:stretch>
            <a:fillRect/>
          </a:stretch>
        </p:blipFill>
        <p:spPr>
          <a:xfrm>
            <a:off x="3213119" y="1447800"/>
            <a:ext cx="5321281" cy="5407108"/>
          </a:xfrm>
          <a:prstGeom prst="rect">
            <a:avLst/>
          </a:prstGeom>
        </p:spPr>
      </p:pic>
      <p:sp>
        <p:nvSpPr>
          <p:cNvPr id="1048650"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lang="en-US" sz="4400" spc="30" dirty="0" smtClean="0">
                <a:latin typeface="Arial"/>
                <a:cs typeface="Arial"/>
              </a:rPr>
              <a:t>CAPS: </a:t>
            </a:r>
            <a:r>
              <a:rPr lang="en-US" altLang="zh-CN" sz="4400" dirty="0" smtClean="0"/>
              <a:t>Architecture</a:t>
            </a:r>
            <a:endParaRPr sz="4400" dirty="0">
              <a:latin typeface="Arial"/>
              <a:cs typeface="Arial"/>
            </a:endParaRPr>
          </a:p>
        </p:txBody>
      </p:sp>
      <p:sp>
        <p:nvSpPr>
          <p:cNvPr id="1048651" name="object 43"/>
          <p:cNvSpPr txBox="1"/>
          <p:nvPr/>
        </p:nvSpPr>
        <p:spPr>
          <a:xfrm>
            <a:off x="0" y="3139948"/>
            <a:ext cx="3726570" cy="876149"/>
          </a:xfrm>
          <a:prstGeom prst="rect">
            <a:avLst/>
          </a:prstGeom>
        </p:spPr>
        <p:txBody>
          <a:bodyPr vert="horz" wrap="square" lIns="0" tIns="0" rIns="0" bIns="0" rtlCol="0">
            <a:noAutofit/>
          </a:bodyPr>
          <a:lstStyle/>
          <a:p>
            <a:pPr marL="685800" marR="260033" indent="-342900">
              <a:lnSpc>
                <a:spcPct val="150000"/>
              </a:lnSpc>
              <a:spcBef>
                <a:spcPts val="15"/>
              </a:spcBef>
              <a:buClr>
                <a:srgbClr val="9999CC"/>
              </a:buClr>
              <a:buSzPct val="79166"/>
              <a:tabLst>
                <a:tab pos="685324" algn="l"/>
              </a:tabLst>
            </a:pPr>
            <a:r>
              <a:rPr lang="en-US" altLang="zh-CN" sz="2800" b="1" dirty="0" smtClean="0">
                <a:solidFill>
                  <a:srgbClr val="FF0000"/>
                </a:solidFill>
                <a:latin typeface="Arial Unicode MS" pitchFamily="34" charset="-122"/>
                <a:ea typeface="Arial Unicode MS" pitchFamily="34" charset="-122"/>
                <a:cs typeface="Arial Unicode MS" pitchFamily="34" charset="-122"/>
              </a:rPr>
              <a:t>Encoding module</a:t>
            </a:r>
            <a:endParaRPr lang="zh-CN" altLang="zh-CN" sz="2800" b="1" dirty="0">
              <a:solidFill>
                <a:srgbClr val="FF0000"/>
              </a:solidFill>
              <a:latin typeface="Arial Unicode MS" pitchFamily="34" charset="-122"/>
              <a:ea typeface="Arial Unicode MS" pitchFamily="34" charset="-122"/>
              <a:cs typeface="Arial Unicode MS" pitchFamily="34" charset="-122"/>
            </a:endParaRPr>
          </a:p>
        </p:txBody>
      </p:sp>
      <p:sp>
        <p:nvSpPr>
          <p:cNvPr id="1048652" name="object 43"/>
          <p:cNvSpPr txBox="1"/>
          <p:nvPr/>
        </p:nvSpPr>
        <p:spPr>
          <a:xfrm>
            <a:off x="1295400" y="1518218"/>
            <a:ext cx="1978661" cy="593576"/>
          </a:xfrm>
          <a:prstGeom prst="rect">
            <a:avLst/>
          </a:prstGeom>
        </p:spPr>
        <p:txBody>
          <a:bodyPr vert="horz" wrap="square" lIns="0" tIns="0" rIns="0" bIns="0" rtlCol="0">
            <a:noAutofit/>
          </a:bodyPr>
          <a:lstStyle/>
          <a:p>
            <a:pPr marL="685800" marR="260033" indent="-342900">
              <a:lnSpc>
                <a:spcPct val="150000"/>
              </a:lnSpc>
              <a:spcBef>
                <a:spcPts val="15"/>
              </a:spcBef>
              <a:buClr>
                <a:srgbClr val="9999CC"/>
              </a:buClr>
              <a:buSzPct val="79166"/>
              <a:tabLst>
                <a:tab pos="685324" algn="l"/>
              </a:tabLst>
            </a:pPr>
            <a:r>
              <a:rPr lang="en-US" altLang="zh-CN" sz="2800" b="1" dirty="0" smtClean="0">
                <a:latin typeface="+mn-ea"/>
              </a:rPr>
              <a:t>Sender</a:t>
            </a:r>
            <a:endParaRPr lang="zh-CN" altLang="zh-CN" sz="2800" b="1" dirty="0">
              <a:latin typeface="+mn-ea"/>
            </a:endParaRPr>
          </a:p>
        </p:txBody>
      </p:sp>
      <p:sp>
        <p:nvSpPr>
          <p:cNvPr id="1048653" name="object 43"/>
          <p:cNvSpPr txBox="1"/>
          <p:nvPr/>
        </p:nvSpPr>
        <p:spPr>
          <a:xfrm>
            <a:off x="76200" y="5546022"/>
            <a:ext cx="3429000" cy="1118690"/>
          </a:xfrm>
          <a:prstGeom prst="rect">
            <a:avLst/>
          </a:prstGeom>
        </p:spPr>
        <p:txBody>
          <a:bodyPr vert="horz" wrap="square" lIns="0" tIns="0" rIns="0" bIns="0" rtlCol="0">
            <a:noAutofit/>
          </a:bodyPr>
          <a:lstStyle/>
          <a:p>
            <a:pPr marL="685800" marR="260033" indent="-342900" algn="ctr">
              <a:spcBef>
                <a:spcPts val="15"/>
              </a:spcBef>
              <a:buClr>
                <a:srgbClr val="9999CC"/>
              </a:buClr>
              <a:buSzPct val="79166"/>
              <a:tabLst>
                <a:tab pos="685324" algn="l"/>
              </a:tabLst>
            </a:pPr>
            <a:r>
              <a:rPr lang="en-US" altLang="zh-CN" sz="2800" b="1" dirty="0">
                <a:solidFill>
                  <a:srgbClr val="FF0000"/>
                </a:solidFill>
                <a:latin typeface="Arial Unicode MS" pitchFamily="34" charset="-122"/>
                <a:ea typeface="Arial Unicode MS" pitchFamily="34" charset="-122"/>
                <a:cs typeface="Arial Unicode MS" pitchFamily="34" charset="-122"/>
              </a:rPr>
              <a:t>Packet </a:t>
            </a:r>
            <a:r>
              <a:rPr lang="en-US" altLang="zh-CN" sz="2800" b="1" dirty="0" smtClean="0">
                <a:solidFill>
                  <a:srgbClr val="FF0000"/>
                </a:solidFill>
                <a:latin typeface="Arial Unicode MS" pitchFamily="34" charset="-122"/>
                <a:ea typeface="Arial Unicode MS" pitchFamily="34" charset="-122"/>
                <a:cs typeface="Arial Unicode MS" pitchFamily="34" charset="-122"/>
              </a:rPr>
              <a:t>spraying       </a:t>
            </a:r>
          </a:p>
          <a:p>
            <a:pPr marL="685800" marR="260033" indent="-342900" algn="ctr">
              <a:spcBef>
                <a:spcPts val="15"/>
              </a:spcBef>
              <a:buClr>
                <a:srgbClr val="9999CC"/>
              </a:buClr>
              <a:buSzPct val="79166"/>
              <a:tabLst>
                <a:tab pos="685324" algn="l"/>
              </a:tabLst>
            </a:pPr>
            <a:r>
              <a:rPr lang="en-US" altLang="zh-CN" sz="2800" b="1" dirty="0" smtClean="0">
                <a:solidFill>
                  <a:srgbClr val="FF0000"/>
                </a:solidFill>
                <a:latin typeface="Arial Unicode MS" pitchFamily="34" charset="-122"/>
                <a:ea typeface="Arial Unicode MS" pitchFamily="34" charset="-122"/>
                <a:cs typeface="Arial Unicode MS" pitchFamily="34" charset="-122"/>
              </a:rPr>
              <a:t> module </a:t>
            </a:r>
            <a:endParaRPr lang="zh-CN" altLang="zh-CN" sz="2800" b="1" dirty="0">
              <a:solidFill>
                <a:srgbClr val="FF0000"/>
              </a:solidFill>
              <a:latin typeface="Arial Unicode MS" pitchFamily="34" charset="-122"/>
              <a:ea typeface="Arial Unicode MS" pitchFamily="34" charset="-122"/>
              <a:cs typeface="Arial Unicode MS" pitchFamily="34" charset="-122"/>
            </a:endParaRPr>
          </a:p>
        </p:txBody>
      </p:sp>
      <p:sp>
        <p:nvSpPr>
          <p:cNvPr id="1048654" name="object 43"/>
          <p:cNvSpPr txBox="1"/>
          <p:nvPr/>
        </p:nvSpPr>
        <p:spPr>
          <a:xfrm>
            <a:off x="8458200" y="1518218"/>
            <a:ext cx="2457998" cy="920182"/>
          </a:xfrm>
          <a:prstGeom prst="rect">
            <a:avLst/>
          </a:prstGeom>
        </p:spPr>
        <p:txBody>
          <a:bodyPr vert="horz" wrap="square" lIns="0" tIns="0" rIns="0" bIns="0" rtlCol="0">
            <a:noAutofit/>
          </a:bodyPr>
          <a:lstStyle/>
          <a:p>
            <a:pPr marL="685800" marR="260033" indent="-342900">
              <a:lnSpc>
                <a:spcPct val="150000"/>
              </a:lnSpc>
              <a:spcBef>
                <a:spcPts val="15"/>
              </a:spcBef>
              <a:buClr>
                <a:srgbClr val="9999CC"/>
              </a:buClr>
              <a:buSzPct val="79166"/>
              <a:tabLst>
                <a:tab pos="685324" algn="l"/>
              </a:tabLst>
            </a:pPr>
            <a:r>
              <a:rPr lang="en-US" altLang="zh-CN" sz="2800" b="1" dirty="0" smtClean="0">
                <a:latin typeface="+mn-ea"/>
              </a:rPr>
              <a:t>Receiver</a:t>
            </a:r>
            <a:endParaRPr lang="zh-CN" altLang="zh-CN" sz="2800" b="1" dirty="0">
              <a:latin typeface="+mn-ea"/>
            </a:endParaRPr>
          </a:p>
        </p:txBody>
      </p:sp>
      <p:sp>
        <p:nvSpPr>
          <p:cNvPr id="1048655" name="object 43"/>
          <p:cNvSpPr txBox="1"/>
          <p:nvPr/>
        </p:nvSpPr>
        <p:spPr>
          <a:xfrm>
            <a:off x="8382000" y="3139948"/>
            <a:ext cx="3726570" cy="876149"/>
          </a:xfrm>
          <a:prstGeom prst="rect">
            <a:avLst/>
          </a:prstGeom>
        </p:spPr>
        <p:txBody>
          <a:bodyPr vert="horz" wrap="square" lIns="0" tIns="0" rIns="0" bIns="0" rtlCol="0">
            <a:noAutofit/>
          </a:bodyPr>
          <a:lstStyle/>
          <a:p>
            <a:pPr marL="685800" marR="260033" indent="-342900">
              <a:lnSpc>
                <a:spcPct val="150000"/>
              </a:lnSpc>
              <a:spcBef>
                <a:spcPts val="15"/>
              </a:spcBef>
              <a:buClr>
                <a:srgbClr val="9999CC"/>
              </a:buClr>
              <a:buSzPct val="79166"/>
              <a:tabLst>
                <a:tab pos="685324" algn="l"/>
              </a:tabLst>
            </a:pPr>
            <a:r>
              <a:rPr lang="en-US" altLang="zh-CN" sz="2800" b="1" dirty="0" smtClean="0">
                <a:solidFill>
                  <a:srgbClr val="FF0000"/>
                </a:solidFill>
                <a:latin typeface="Arial Unicode MS" pitchFamily="34" charset="-122"/>
                <a:ea typeface="Arial Unicode MS" pitchFamily="34" charset="-122"/>
                <a:cs typeface="Arial Unicode MS" pitchFamily="34" charset="-122"/>
              </a:rPr>
              <a:t>Decoding module</a:t>
            </a:r>
            <a:endParaRPr lang="zh-CN" altLang="zh-CN" sz="2800" b="1" dirty="0">
              <a:solidFill>
                <a:srgbClr val="FF0000"/>
              </a:solidFill>
              <a:latin typeface="Arial Unicode MS" pitchFamily="34" charset="-122"/>
              <a:ea typeface="Arial Unicode MS" pitchFamily="34" charset="-122"/>
              <a:cs typeface="Arial Unicode MS" pitchFamily="34" charset="-122"/>
            </a:endParaRPr>
          </a:p>
        </p:txBody>
      </p:sp>
      <p:sp>
        <p:nvSpPr>
          <p:cNvPr id="1048656" name="object 7"/>
          <p:cNvSpPr/>
          <p:nvPr/>
        </p:nvSpPr>
        <p:spPr>
          <a:xfrm>
            <a:off x="3276600" y="2855225"/>
            <a:ext cx="2413000" cy="1221475"/>
          </a:xfrm>
          <a:custGeom>
            <a:avLst/>
            <a:gdLst/>
            <a:ahLst/>
            <a:cxnLst/>
            <a:rect l="l" t="t" r="r" b="b"/>
            <a:pathLst>
              <a:path w="3302000" h="457200">
                <a:moveTo>
                  <a:pt x="0" y="0"/>
                </a:moveTo>
                <a:lnTo>
                  <a:pt x="3302000" y="0"/>
                </a:lnTo>
                <a:lnTo>
                  <a:pt x="3302000" y="457200"/>
                </a:lnTo>
                <a:lnTo>
                  <a:pt x="0" y="457200"/>
                </a:lnTo>
                <a:lnTo>
                  <a:pt x="0" y="0"/>
                </a:lnTo>
                <a:close/>
              </a:path>
            </a:pathLst>
          </a:custGeom>
          <a:ln w="38100">
            <a:solidFill>
              <a:srgbClr val="FF0000"/>
            </a:solidFill>
          </a:ln>
        </p:spPr>
        <p:txBody>
          <a:bodyPr wrap="square" lIns="0" tIns="0" rIns="0" bIns="0" rtlCol="0">
            <a:noAutofit/>
          </a:bodyPr>
          <a:lstStyle/>
          <a:p>
            <a:endParaRPr sz="4400" dirty="0"/>
          </a:p>
        </p:txBody>
      </p:sp>
      <p:sp>
        <p:nvSpPr>
          <p:cNvPr id="1048657" name="object 7"/>
          <p:cNvSpPr/>
          <p:nvPr/>
        </p:nvSpPr>
        <p:spPr>
          <a:xfrm>
            <a:off x="6121400" y="2855225"/>
            <a:ext cx="2413000" cy="1221475"/>
          </a:xfrm>
          <a:custGeom>
            <a:avLst/>
            <a:gdLst/>
            <a:ahLst/>
            <a:cxnLst/>
            <a:rect l="l" t="t" r="r" b="b"/>
            <a:pathLst>
              <a:path w="3302000" h="457200">
                <a:moveTo>
                  <a:pt x="0" y="0"/>
                </a:moveTo>
                <a:lnTo>
                  <a:pt x="3302000" y="0"/>
                </a:lnTo>
                <a:lnTo>
                  <a:pt x="3302000" y="457200"/>
                </a:lnTo>
                <a:lnTo>
                  <a:pt x="0" y="457200"/>
                </a:lnTo>
                <a:lnTo>
                  <a:pt x="0" y="0"/>
                </a:lnTo>
                <a:close/>
              </a:path>
            </a:pathLst>
          </a:custGeom>
          <a:ln w="38100">
            <a:solidFill>
              <a:srgbClr val="FF0000"/>
            </a:solidFill>
          </a:ln>
        </p:spPr>
        <p:txBody>
          <a:bodyPr wrap="square" lIns="0" tIns="0" rIns="0" bIns="0" rtlCol="0">
            <a:noAutofit/>
          </a:bodyPr>
          <a:lstStyle/>
          <a:p>
            <a:endParaRPr sz="4400" dirty="0"/>
          </a:p>
        </p:txBody>
      </p:sp>
      <p:sp>
        <p:nvSpPr>
          <p:cNvPr id="1048658" name="object 7"/>
          <p:cNvSpPr/>
          <p:nvPr/>
        </p:nvSpPr>
        <p:spPr>
          <a:xfrm>
            <a:off x="3886200" y="5486400"/>
            <a:ext cx="3967290" cy="1295400"/>
          </a:xfrm>
          <a:custGeom>
            <a:avLst/>
            <a:gdLst/>
            <a:ahLst/>
            <a:cxnLst/>
            <a:rect l="l" t="t" r="r" b="b"/>
            <a:pathLst>
              <a:path w="3302000" h="457200">
                <a:moveTo>
                  <a:pt x="0" y="0"/>
                </a:moveTo>
                <a:lnTo>
                  <a:pt x="3302000" y="0"/>
                </a:lnTo>
                <a:lnTo>
                  <a:pt x="3302000" y="457200"/>
                </a:lnTo>
                <a:lnTo>
                  <a:pt x="0" y="457200"/>
                </a:lnTo>
                <a:lnTo>
                  <a:pt x="0" y="0"/>
                </a:lnTo>
                <a:close/>
              </a:path>
            </a:pathLst>
          </a:custGeom>
          <a:ln w="38100">
            <a:solidFill>
              <a:srgbClr val="FF0000"/>
            </a:solidFill>
          </a:ln>
        </p:spPr>
        <p:txBody>
          <a:bodyPr wrap="square" lIns="0" tIns="0" rIns="0" bIns="0" rtlCol="0">
            <a:noAutofit/>
          </a:bodyPr>
          <a:lstStyle/>
          <a:p>
            <a:endParaRPr sz="4400" dirty="0"/>
          </a:p>
        </p:txBody>
      </p:sp>
      <p:sp>
        <p:nvSpPr>
          <p:cNvPr id="1048659" name="object 3"/>
          <p:cNvSpPr txBox="1"/>
          <p:nvPr/>
        </p:nvSpPr>
        <p:spPr>
          <a:xfrm>
            <a:off x="916939" y="64474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660" name="object 5"/>
          <p:cNvSpPr txBox="1">
            <a:spLocks noGrp="1"/>
          </p:cNvSpPr>
          <p:nvPr>
            <p:ph type="sldNum" sz="quarter" idx="7"/>
          </p:nvPr>
        </p:nvSpPr>
        <p:spPr>
          <a:xfrm>
            <a:off x="11064240" y="6447472"/>
            <a:ext cx="289560" cy="217240"/>
          </a:xfrm>
          <a:prstGeom prst="rect">
            <a:avLst/>
          </a:prstGeom>
        </p:spPr>
        <p:txBody>
          <a:bodyPr vert="horz" wrap="square" lIns="0" tIns="0" rIns="0" bIns="0" rtlCol="0">
            <a:noAutofit/>
          </a:bodyPr>
          <a:lstStyle/>
          <a:p>
            <a:pPr marL="114300">
              <a:lnSpc>
                <a:spcPct val="100000"/>
              </a:lnSpc>
            </a:pPr>
            <a:r>
              <a:rPr lang="en-US" sz="1200" dirty="0" smtClean="0">
                <a:solidFill>
                  <a:srgbClr val="898989"/>
                </a:solidFill>
                <a:latin typeface="Arial"/>
                <a:cs typeface="Arial"/>
              </a:rPr>
              <a:t>10</a:t>
            </a:r>
            <a:endParaRPr sz="1200"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图片 12"/>
          <p:cNvPicPr>
            <a:picLocks noChangeAspect="1"/>
          </p:cNvPicPr>
          <p:nvPr/>
        </p:nvPicPr>
        <p:blipFill>
          <a:blip r:embed="rId3" cstate="print"/>
          <a:stretch>
            <a:fillRect/>
          </a:stretch>
        </p:blipFill>
        <p:spPr>
          <a:xfrm>
            <a:off x="2893061" y="1515712"/>
            <a:ext cx="5895865" cy="5189888"/>
          </a:xfrm>
          <a:prstGeom prst="rect">
            <a:avLst/>
          </a:prstGeom>
        </p:spPr>
      </p:pic>
      <p:sp>
        <p:nvSpPr>
          <p:cNvPr id="1048664"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lang="en-US" sz="4400" spc="30" dirty="0" smtClean="0">
                <a:latin typeface="Arial"/>
                <a:cs typeface="Arial"/>
              </a:rPr>
              <a:t>CAPS</a:t>
            </a:r>
            <a:r>
              <a:rPr lang="zh-CN" altLang="en-US" sz="4400" spc="-15" dirty="0" smtClean="0">
                <a:latin typeface="Arial"/>
                <a:cs typeface="Arial"/>
              </a:rPr>
              <a:t> </a:t>
            </a:r>
            <a:r>
              <a:rPr lang="en-US" altLang="zh-CN" sz="4400" spc="-15" dirty="0" smtClean="0">
                <a:latin typeface="Arial"/>
                <a:cs typeface="Arial"/>
              </a:rPr>
              <a:t>:</a:t>
            </a:r>
            <a:r>
              <a:rPr lang="zh-CN" altLang="en-US" sz="4400" spc="50" dirty="0">
                <a:latin typeface="Arial"/>
                <a:cs typeface="Arial"/>
              </a:rPr>
              <a:t> </a:t>
            </a:r>
            <a:r>
              <a:rPr lang="en-US" altLang="zh-CN" sz="4400" dirty="0" smtClean="0"/>
              <a:t>coding</a:t>
            </a:r>
            <a:endParaRPr sz="4400" dirty="0"/>
          </a:p>
        </p:txBody>
      </p:sp>
      <p:sp>
        <p:nvSpPr>
          <p:cNvPr id="1048665" name="object 3"/>
          <p:cNvSpPr txBox="1"/>
          <p:nvPr/>
        </p:nvSpPr>
        <p:spPr>
          <a:xfrm>
            <a:off x="533400" y="63712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666" name="object 4"/>
          <p:cNvSpPr txBox="1"/>
          <p:nvPr/>
        </p:nvSpPr>
        <p:spPr>
          <a:xfrm>
            <a:off x="10782301" y="6371272"/>
            <a:ext cx="267855" cy="200660"/>
          </a:xfrm>
          <a:prstGeom prst="rect">
            <a:avLst/>
          </a:prstGeom>
        </p:spPr>
        <p:txBody>
          <a:bodyPr vert="horz" wrap="square" lIns="0" tIns="0" rIns="0" bIns="0" rtlCol="0">
            <a:noAutofit/>
          </a:bodyPr>
          <a:lstStyle/>
          <a:p>
            <a:pPr marL="12700">
              <a:lnSpc>
                <a:spcPct val="100000"/>
              </a:lnSpc>
            </a:pPr>
            <a:r>
              <a:rPr lang="en-US" sz="1200" dirty="0" smtClean="0">
                <a:solidFill>
                  <a:srgbClr val="898989"/>
                </a:solidFill>
                <a:latin typeface="Arial"/>
                <a:cs typeface="Arial"/>
              </a:rPr>
              <a:t>11</a:t>
            </a:r>
            <a:endParaRPr sz="1200" dirty="0">
              <a:latin typeface="Arial"/>
              <a:cs typeface="Arial"/>
            </a:endParaRPr>
          </a:p>
        </p:txBody>
      </p:sp>
      <p:sp>
        <p:nvSpPr>
          <p:cNvPr id="1048667" name="object 43"/>
          <p:cNvSpPr txBox="1"/>
          <p:nvPr/>
        </p:nvSpPr>
        <p:spPr>
          <a:xfrm>
            <a:off x="862970" y="2895600"/>
            <a:ext cx="2337430" cy="876149"/>
          </a:xfrm>
          <a:prstGeom prst="rect">
            <a:avLst/>
          </a:prstGeom>
        </p:spPr>
        <p:txBody>
          <a:bodyPr vert="horz" wrap="square" lIns="0" tIns="0" rIns="0" bIns="0" rtlCol="0">
            <a:noAutofit/>
          </a:bodyPr>
          <a:lstStyle/>
          <a:p>
            <a:pPr marL="685800" marR="260033" indent="-342900">
              <a:spcBef>
                <a:spcPts val="15"/>
              </a:spcBef>
              <a:buClr>
                <a:srgbClr val="9999CC"/>
              </a:buClr>
              <a:buSzPct val="79166"/>
              <a:tabLst>
                <a:tab pos="685324" algn="l"/>
              </a:tabLst>
            </a:pPr>
            <a:r>
              <a:rPr lang="en-US" altLang="zh-CN" sz="2800" b="1" dirty="0" smtClean="0">
                <a:solidFill>
                  <a:srgbClr val="FF0000"/>
                </a:solidFill>
                <a:latin typeface="Arial Unicode MS" pitchFamily="34" charset="-122"/>
                <a:ea typeface="Arial Unicode MS" pitchFamily="34" charset="-122"/>
                <a:cs typeface="Arial Unicode MS" pitchFamily="34" charset="-122"/>
              </a:rPr>
              <a:t>K source    </a:t>
            </a:r>
          </a:p>
          <a:p>
            <a:pPr marL="685800" marR="260033" indent="-342900">
              <a:spcBef>
                <a:spcPts val="15"/>
              </a:spcBef>
              <a:buClr>
                <a:srgbClr val="9999CC"/>
              </a:buClr>
              <a:buSzPct val="79166"/>
              <a:tabLst>
                <a:tab pos="685324" algn="l"/>
              </a:tabLst>
            </a:pPr>
            <a:r>
              <a:rPr lang="en-US" altLang="zh-CN" sz="2800" b="1" dirty="0" smtClean="0">
                <a:solidFill>
                  <a:srgbClr val="FF0000"/>
                </a:solidFill>
                <a:latin typeface="Arial Unicode MS" pitchFamily="34" charset="-122"/>
                <a:ea typeface="Arial Unicode MS" pitchFamily="34" charset="-122"/>
                <a:cs typeface="Arial Unicode MS" pitchFamily="34" charset="-122"/>
              </a:rPr>
              <a:t>packets</a:t>
            </a:r>
            <a:endParaRPr lang="zh-CN" altLang="zh-CN" sz="2800" b="1" dirty="0">
              <a:solidFill>
                <a:srgbClr val="FF0000"/>
              </a:solidFill>
              <a:latin typeface="Arial Unicode MS" pitchFamily="34" charset="-122"/>
              <a:ea typeface="Arial Unicode MS" pitchFamily="34" charset="-122"/>
              <a:cs typeface="Arial Unicode MS" pitchFamily="34" charset="-122"/>
            </a:endParaRPr>
          </a:p>
        </p:txBody>
      </p:sp>
      <p:sp>
        <p:nvSpPr>
          <p:cNvPr id="1048668" name="object 43"/>
          <p:cNvSpPr txBox="1"/>
          <p:nvPr/>
        </p:nvSpPr>
        <p:spPr>
          <a:xfrm>
            <a:off x="1600200" y="4872952"/>
            <a:ext cx="2898139" cy="876149"/>
          </a:xfrm>
          <a:prstGeom prst="rect">
            <a:avLst/>
          </a:prstGeom>
        </p:spPr>
        <p:txBody>
          <a:bodyPr vert="horz" wrap="square" lIns="0" tIns="0" rIns="0" bIns="0" rtlCol="0">
            <a:noAutofit/>
          </a:bodyPr>
          <a:lstStyle/>
          <a:p>
            <a:pPr marL="685800" marR="260033" indent="-342900">
              <a:spcBef>
                <a:spcPts val="15"/>
              </a:spcBef>
              <a:buClr>
                <a:srgbClr val="9999CC"/>
              </a:buClr>
              <a:buSzPct val="79166"/>
              <a:tabLst>
                <a:tab pos="685324" algn="l"/>
              </a:tabLst>
            </a:pPr>
            <a:r>
              <a:rPr lang="en-US" altLang="zh-CN" sz="2800" b="1" dirty="0" err="1" smtClean="0">
                <a:solidFill>
                  <a:srgbClr val="FF0000"/>
                </a:solidFill>
                <a:latin typeface="Arial Unicode MS" pitchFamily="34" charset="-122"/>
                <a:ea typeface="Arial Unicode MS" pitchFamily="34" charset="-122"/>
                <a:cs typeface="Arial Unicode MS" pitchFamily="34" charset="-122"/>
              </a:rPr>
              <a:t>K+r</a:t>
            </a:r>
            <a:r>
              <a:rPr lang="en-US" altLang="zh-CN" sz="2800" b="1" dirty="0" smtClean="0">
                <a:solidFill>
                  <a:srgbClr val="FF0000"/>
                </a:solidFill>
                <a:latin typeface="Arial Unicode MS" pitchFamily="34" charset="-122"/>
                <a:ea typeface="Arial Unicode MS" pitchFamily="34" charset="-122"/>
                <a:cs typeface="Arial Unicode MS" pitchFamily="34" charset="-122"/>
              </a:rPr>
              <a:t> encoded    </a:t>
            </a:r>
          </a:p>
          <a:p>
            <a:pPr marL="685800" marR="260033" indent="-342900">
              <a:spcBef>
                <a:spcPts val="15"/>
              </a:spcBef>
              <a:buClr>
                <a:srgbClr val="9999CC"/>
              </a:buClr>
              <a:buSzPct val="79166"/>
              <a:tabLst>
                <a:tab pos="685324" algn="l"/>
              </a:tabLst>
            </a:pPr>
            <a:r>
              <a:rPr lang="en-US" altLang="zh-CN" sz="2800" b="1" dirty="0" smtClean="0">
                <a:solidFill>
                  <a:srgbClr val="FF0000"/>
                </a:solidFill>
                <a:latin typeface="Arial Unicode MS" pitchFamily="34" charset="-122"/>
                <a:ea typeface="Arial Unicode MS" pitchFamily="34" charset="-122"/>
                <a:cs typeface="Arial Unicode MS" pitchFamily="34" charset="-122"/>
              </a:rPr>
              <a:t>packets</a:t>
            </a:r>
            <a:endParaRPr lang="zh-CN" altLang="zh-CN" sz="2800" b="1" dirty="0">
              <a:solidFill>
                <a:srgbClr val="FF0000"/>
              </a:solidFill>
              <a:latin typeface="Arial Unicode MS" pitchFamily="34" charset="-122"/>
              <a:ea typeface="Arial Unicode MS" pitchFamily="34" charset="-122"/>
              <a:cs typeface="Arial Unicode MS" pitchFamily="34" charset="-122"/>
            </a:endParaRPr>
          </a:p>
        </p:txBody>
      </p:sp>
      <p:sp>
        <p:nvSpPr>
          <p:cNvPr id="1048669" name="object 43"/>
          <p:cNvSpPr txBox="1"/>
          <p:nvPr/>
        </p:nvSpPr>
        <p:spPr>
          <a:xfrm>
            <a:off x="7934330" y="5029200"/>
            <a:ext cx="3899531" cy="1273663"/>
          </a:xfrm>
          <a:prstGeom prst="rect">
            <a:avLst/>
          </a:prstGeom>
        </p:spPr>
        <p:txBody>
          <a:bodyPr vert="horz" wrap="square" lIns="0" tIns="0" rIns="0" bIns="0" rtlCol="0">
            <a:noAutofit/>
          </a:bodyPr>
          <a:lstStyle/>
          <a:p>
            <a:pPr marL="685800" marR="260033" indent="-342900">
              <a:spcBef>
                <a:spcPts val="15"/>
              </a:spcBef>
              <a:buClr>
                <a:srgbClr val="9999CC"/>
              </a:buClr>
              <a:buSzPct val="79166"/>
              <a:tabLst>
                <a:tab pos="685324" algn="l"/>
              </a:tabLst>
            </a:pPr>
            <a:r>
              <a:rPr lang="en-US" altLang="zh-CN" sz="2800" b="1" dirty="0" smtClean="0">
                <a:solidFill>
                  <a:srgbClr val="FF0000"/>
                </a:solidFill>
                <a:latin typeface="Arial Unicode MS" pitchFamily="34" charset="-122"/>
                <a:ea typeface="Arial Unicode MS" pitchFamily="34" charset="-122"/>
                <a:cs typeface="Arial Unicode MS" pitchFamily="34" charset="-122"/>
              </a:rPr>
              <a:t>K source packets </a:t>
            </a:r>
          </a:p>
          <a:p>
            <a:pPr marL="685800" marR="260033" indent="-342900">
              <a:spcBef>
                <a:spcPts val="15"/>
              </a:spcBef>
              <a:buClr>
                <a:srgbClr val="9999CC"/>
              </a:buClr>
              <a:buSzPct val="79166"/>
              <a:tabLst>
                <a:tab pos="685324" algn="l"/>
              </a:tabLst>
            </a:pPr>
            <a:r>
              <a:rPr lang="en-US" altLang="zh-CN" sz="2800" b="1" dirty="0" smtClean="0">
                <a:solidFill>
                  <a:srgbClr val="FF0000"/>
                </a:solidFill>
                <a:latin typeface="Arial Unicode MS" pitchFamily="34" charset="-122"/>
                <a:ea typeface="Arial Unicode MS" pitchFamily="34" charset="-122"/>
                <a:cs typeface="Arial Unicode MS" pitchFamily="34" charset="-122"/>
              </a:rPr>
              <a:t>  are decoded by</a:t>
            </a:r>
          </a:p>
          <a:p>
            <a:pPr marL="685800" marR="260033" indent="-342900">
              <a:spcBef>
                <a:spcPts val="15"/>
              </a:spcBef>
              <a:buClr>
                <a:srgbClr val="9999CC"/>
              </a:buClr>
              <a:buSzPct val="79166"/>
              <a:tabLst>
                <a:tab pos="685324" algn="l"/>
              </a:tabLst>
            </a:pPr>
            <a:r>
              <a:rPr lang="en-US" altLang="zh-CN" sz="2800" b="1" dirty="0" err="1" smtClean="0">
                <a:solidFill>
                  <a:srgbClr val="FF0000"/>
                </a:solidFill>
                <a:latin typeface="Arial Unicode MS" pitchFamily="34" charset="-122"/>
                <a:ea typeface="Arial Unicode MS" pitchFamily="34" charset="-122"/>
                <a:cs typeface="Arial Unicode MS" pitchFamily="34" charset="-122"/>
              </a:rPr>
              <a:t>K’encoded</a:t>
            </a:r>
            <a:r>
              <a:rPr lang="en-US" altLang="zh-CN" sz="2800" b="1" dirty="0" smtClean="0">
                <a:solidFill>
                  <a:srgbClr val="FF0000"/>
                </a:solidFill>
                <a:latin typeface="Arial Unicode MS" pitchFamily="34" charset="-122"/>
                <a:ea typeface="Arial Unicode MS" pitchFamily="34" charset="-122"/>
                <a:cs typeface="Arial Unicode MS" pitchFamily="34" charset="-122"/>
              </a:rPr>
              <a:t> packets</a:t>
            </a:r>
            <a:endParaRPr lang="zh-CN" altLang="zh-CN" sz="2800" b="1" dirty="0">
              <a:solidFill>
                <a:srgbClr val="FF0000"/>
              </a:solidFill>
              <a:latin typeface="Arial Unicode MS" pitchFamily="34" charset="-122"/>
              <a:ea typeface="Arial Unicode MS" pitchFamily="34" charset="-122"/>
              <a:cs typeface="Arial Unicode MS" pitchFamily="34" charset="-122"/>
            </a:endParaRPr>
          </a:p>
        </p:txBody>
      </p:sp>
      <p:sp>
        <p:nvSpPr>
          <p:cNvPr id="1048670" name="object 7"/>
          <p:cNvSpPr/>
          <p:nvPr/>
        </p:nvSpPr>
        <p:spPr>
          <a:xfrm>
            <a:off x="8379461" y="3276600"/>
            <a:ext cx="457200" cy="1684191"/>
          </a:xfrm>
          <a:custGeom>
            <a:avLst/>
            <a:gdLst/>
            <a:ahLst/>
            <a:cxnLst/>
            <a:rect l="l" t="t" r="r" b="b"/>
            <a:pathLst>
              <a:path w="3302000" h="457200">
                <a:moveTo>
                  <a:pt x="0" y="0"/>
                </a:moveTo>
                <a:lnTo>
                  <a:pt x="3302000" y="0"/>
                </a:lnTo>
                <a:lnTo>
                  <a:pt x="3302000" y="457200"/>
                </a:lnTo>
                <a:lnTo>
                  <a:pt x="0" y="457200"/>
                </a:lnTo>
                <a:lnTo>
                  <a:pt x="0" y="0"/>
                </a:lnTo>
                <a:close/>
              </a:path>
            </a:pathLst>
          </a:custGeom>
          <a:ln w="57150">
            <a:solidFill>
              <a:srgbClr val="000099"/>
            </a:solidFill>
          </a:ln>
        </p:spPr>
        <p:txBody>
          <a:bodyPr wrap="square" lIns="0" tIns="0" rIns="0" bIns="0" rtlCol="0">
            <a:noAutofit/>
          </a:bodyPr>
          <a:lstStyle/>
          <a:p>
            <a:endParaRPr sz="4400" dirty="0"/>
          </a:p>
        </p:txBody>
      </p:sp>
      <p:sp>
        <p:nvSpPr>
          <p:cNvPr id="1048671" name="object 7"/>
          <p:cNvSpPr/>
          <p:nvPr/>
        </p:nvSpPr>
        <p:spPr>
          <a:xfrm>
            <a:off x="6931661" y="3048000"/>
            <a:ext cx="457200" cy="2133600"/>
          </a:xfrm>
          <a:custGeom>
            <a:avLst/>
            <a:gdLst/>
            <a:ahLst/>
            <a:cxnLst/>
            <a:rect l="l" t="t" r="r" b="b"/>
            <a:pathLst>
              <a:path w="3302000" h="457200">
                <a:moveTo>
                  <a:pt x="0" y="0"/>
                </a:moveTo>
                <a:lnTo>
                  <a:pt x="3302000" y="0"/>
                </a:lnTo>
                <a:lnTo>
                  <a:pt x="3302000" y="457200"/>
                </a:lnTo>
                <a:lnTo>
                  <a:pt x="0" y="457200"/>
                </a:lnTo>
                <a:lnTo>
                  <a:pt x="0" y="0"/>
                </a:lnTo>
                <a:close/>
              </a:path>
            </a:pathLst>
          </a:custGeom>
          <a:ln w="57150">
            <a:solidFill>
              <a:srgbClr val="000099"/>
            </a:solidFill>
          </a:ln>
        </p:spPr>
        <p:txBody>
          <a:bodyPr wrap="square" lIns="0" tIns="0" rIns="0" bIns="0" rtlCol="0">
            <a:noAutofit/>
          </a:bodyPr>
          <a:lstStyle/>
          <a:p>
            <a:endParaRPr sz="4400" dirty="0"/>
          </a:p>
        </p:txBody>
      </p:sp>
      <p:sp>
        <p:nvSpPr>
          <p:cNvPr id="1048672" name="object 7"/>
          <p:cNvSpPr/>
          <p:nvPr/>
        </p:nvSpPr>
        <p:spPr>
          <a:xfrm>
            <a:off x="2893061" y="2194162"/>
            <a:ext cx="459739" cy="2073038"/>
          </a:xfrm>
          <a:custGeom>
            <a:avLst/>
            <a:gdLst/>
            <a:ahLst/>
            <a:cxnLst/>
            <a:rect l="l" t="t" r="r" b="b"/>
            <a:pathLst>
              <a:path w="3302000" h="457200">
                <a:moveTo>
                  <a:pt x="0" y="0"/>
                </a:moveTo>
                <a:lnTo>
                  <a:pt x="3302000" y="0"/>
                </a:lnTo>
                <a:lnTo>
                  <a:pt x="3302000" y="457200"/>
                </a:lnTo>
                <a:lnTo>
                  <a:pt x="0" y="457200"/>
                </a:lnTo>
                <a:lnTo>
                  <a:pt x="0" y="0"/>
                </a:lnTo>
                <a:close/>
              </a:path>
            </a:pathLst>
          </a:custGeom>
          <a:ln w="57150">
            <a:solidFill>
              <a:srgbClr val="000099"/>
            </a:solidFill>
          </a:ln>
        </p:spPr>
        <p:txBody>
          <a:bodyPr wrap="square" lIns="0" tIns="0" rIns="0" bIns="0" rtlCol="0">
            <a:noAutofit/>
          </a:bodyPr>
          <a:lstStyle/>
          <a:p>
            <a:endParaRPr sz="4400" dirty="0"/>
          </a:p>
        </p:txBody>
      </p:sp>
      <p:sp>
        <p:nvSpPr>
          <p:cNvPr id="1048673" name="object 7"/>
          <p:cNvSpPr/>
          <p:nvPr/>
        </p:nvSpPr>
        <p:spPr>
          <a:xfrm>
            <a:off x="4188461" y="1843414"/>
            <a:ext cx="533400" cy="3338185"/>
          </a:xfrm>
          <a:custGeom>
            <a:avLst/>
            <a:gdLst/>
            <a:ahLst/>
            <a:cxnLst/>
            <a:rect l="l" t="t" r="r" b="b"/>
            <a:pathLst>
              <a:path w="3302000" h="457200">
                <a:moveTo>
                  <a:pt x="0" y="0"/>
                </a:moveTo>
                <a:lnTo>
                  <a:pt x="3302000" y="0"/>
                </a:lnTo>
                <a:lnTo>
                  <a:pt x="3302000" y="457200"/>
                </a:lnTo>
                <a:lnTo>
                  <a:pt x="0" y="457200"/>
                </a:lnTo>
                <a:lnTo>
                  <a:pt x="0" y="0"/>
                </a:lnTo>
                <a:close/>
              </a:path>
            </a:pathLst>
          </a:custGeom>
          <a:ln w="57150">
            <a:solidFill>
              <a:srgbClr val="000099"/>
            </a:solidFill>
          </a:ln>
        </p:spPr>
        <p:txBody>
          <a:bodyPr wrap="square" lIns="0" tIns="0" rIns="0" bIns="0" rtlCol="0">
            <a:noAutofit/>
          </a:bodyPr>
          <a:lstStyle/>
          <a:p>
            <a:endParaRPr sz="4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图片 4"/>
          <p:cNvPicPr>
            <a:picLocks noChangeAspect="1"/>
          </p:cNvPicPr>
          <p:nvPr/>
        </p:nvPicPr>
        <p:blipFill rotWithShape="1">
          <a:blip r:embed="rId3" cstate="print"/>
          <a:srcRect l="1076"/>
          <a:stretch>
            <a:fillRect/>
          </a:stretch>
        </p:blipFill>
        <p:spPr>
          <a:xfrm>
            <a:off x="743096" y="3317891"/>
            <a:ext cx="5048104" cy="3332592"/>
          </a:xfrm>
          <a:prstGeom prst="rect">
            <a:avLst/>
          </a:prstGeom>
        </p:spPr>
      </p:pic>
      <p:sp>
        <p:nvSpPr>
          <p:cNvPr id="1048677"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lang="en-US" sz="4400" spc="30" dirty="0" smtClean="0">
                <a:latin typeface="Arial"/>
                <a:cs typeface="Arial"/>
              </a:rPr>
              <a:t>CAPS</a:t>
            </a:r>
            <a:r>
              <a:rPr lang="zh-CN" altLang="en-US" sz="4400" spc="-15" dirty="0" smtClean="0">
                <a:latin typeface="Arial"/>
                <a:cs typeface="Arial"/>
              </a:rPr>
              <a:t> </a:t>
            </a:r>
            <a:r>
              <a:rPr lang="en-US" altLang="zh-CN" sz="4400" spc="-15" dirty="0" smtClean="0">
                <a:latin typeface="Arial"/>
                <a:cs typeface="Arial"/>
              </a:rPr>
              <a:t>:</a:t>
            </a:r>
            <a:r>
              <a:rPr lang="zh-CN" altLang="en-US" sz="4400" spc="50" dirty="0" smtClean="0">
                <a:latin typeface="Arial"/>
                <a:cs typeface="Arial"/>
              </a:rPr>
              <a:t> </a:t>
            </a:r>
            <a:r>
              <a:rPr lang="en-US" altLang="zh-CN" sz="4400" spc="50" dirty="0" smtClean="0">
                <a:latin typeface="Arial"/>
                <a:cs typeface="Arial"/>
              </a:rPr>
              <a:t>redundancy optimization</a:t>
            </a:r>
            <a:endParaRPr sz="4400" dirty="0">
              <a:latin typeface="Arial"/>
              <a:cs typeface="Arial"/>
            </a:endParaRPr>
          </a:p>
        </p:txBody>
      </p:sp>
      <p:sp>
        <p:nvSpPr>
          <p:cNvPr id="1048678" name="object 3"/>
          <p:cNvSpPr txBox="1"/>
          <p:nvPr/>
        </p:nvSpPr>
        <p:spPr>
          <a:xfrm>
            <a:off x="916939" y="64474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679" name="object 4"/>
          <p:cNvSpPr txBox="1"/>
          <p:nvPr/>
        </p:nvSpPr>
        <p:spPr>
          <a:xfrm>
            <a:off x="11165840" y="6447472"/>
            <a:ext cx="264160" cy="200660"/>
          </a:xfrm>
          <a:prstGeom prst="rect">
            <a:avLst/>
          </a:prstGeom>
        </p:spPr>
        <p:txBody>
          <a:bodyPr vert="horz" wrap="square" lIns="0" tIns="0" rIns="0" bIns="0" rtlCol="0">
            <a:noAutofit/>
          </a:bodyPr>
          <a:lstStyle/>
          <a:p>
            <a:pPr marL="12700">
              <a:lnSpc>
                <a:spcPct val="100000"/>
              </a:lnSpc>
            </a:pPr>
            <a:r>
              <a:rPr lang="en-US" sz="1200" dirty="0" smtClean="0">
                <a:solidFill>
                  <a:srgbClr val="898989"/>
                </a:solidFill>
                <a:latin typeface="Arial"/>
                <a:cs typeface="Arial"/>
              </a:rPr>
              <a:t>12</a:t>
            </a:r>
            <a:endParaRPr sz="1200" dirty="0">
              <a:latin typeface="Arial"/>
              <a:cs typeface="Arial"/>
            </a:endParaRPr>
          </a:p>
        </p:txBody>
      </p:sp>
      <p:sp>
        <p:nvSpPr>
          <p:cNvPr id="1048680" name="文本框 7"/>
          <p:cNvSpPr txBox="1">
            <a:spLocks noRot="1" noChangeAspect="1" noMove="1" noResize="1" noEditPoints="1" noAdjustHandles="1" noChangeArrowheads="1" noChangeShapeType="1" noTextEdit="1"/>
          </p:cNvSpPr>
          <p:nvPr/>
        </p:nvSpPr>
        <p:spPr>
          <a:xfrm>
            <a:off x="457200" y="1839116"/>
            <a:ext cx="2667000" cy="1513684"/>
          </a:xfrm>
          <a:prstGeom prst="rect">
            <a:avLst/>
          </a:prstGeom>
          <a:blipFill rotWithShape="0">
            <a:blip r:embed="rId4" cstate="print"/>
            <a:stretch>
              <a:fillRect l="-11416" t="-806"/>
            </a:stretch>
          </a:blipFill>
        </p:spPr>
        <p:txBody>
          <a:bodyPr/>
          <a:lstStyle/>
          <a:p>
            <a:r>
              <a:rPr lang="zh-CN" altLang="en-US">
                <a:noFill/>
              </a:rPr>
              <a:t> </a:t>
            </a:r>
          </a:p>
        </p:txBody>
      </p:sp>
      <p:sp>
        <p:nvSpPr>
          <p:cNvPr id="1048681" name="文本框 8"/>
          <p:cNvSpPr txBox="1">
            <a:spLocks noRot="1" noChangeAspect="1" noMove="1" noResize="1" noEditPoints="1" noAdjustHandles="1" noChangeArrowheads="1" noChangeShapeType="1" noTextEdit="1"/>
          </p:cNvSpPr>
          <p:nvPr/>
        </p:nvSpPr>
        <p:spPr>
          <a:xfrm>
            <a:off x="2819400" y="1408320"/>
            <a:ext cx="10689110" cy="1639680"/>
          </a:xfrm>
          <a:prstGeom prst="rect">
            <a:avLst/>
          </a:prstGeom>
          <a:blipFill rotWithShape="0">
            <a:blip r:embed="rId5" cstate="print"/>
            <a:stretch>
              <a:fillRect/>
            </a:stretch>
          </a:blipFill>
        </p:spPr>
        <p:txBody>
          <a:bodyPr/>
          <a:lstStyle/>
          <a:p>
            <a:r>
              <a:rPr lang="zh-CN" altLang="en-US">
                <a:noFill/>
              </a:rPr>
              <a:t> </a:t>
            </a:r>
          </a:p>
        </p:txBody>
      </p:sp>
      <p:sp>
        <p:nvSpPr>
          <p:cNvPr id="1048682" name="文本框 9"/>
          <p:cNvSpPr txBox="1"/>
          <p:nvPr/>
        </p:nvSpPr>
        <p:spPr>
          <a:xfrm>
            <a:off x="3200400" y="2016204"/>
            <a:ext cx="1143000" cy="1066801"/>
          </a:xfrm>
          <a:prstGeom prst="rect">
            <a:avLst/>
          </a:prstGeom>
          <a:noFill/>
        </p:spPr>
        <p:txBody>
          <a:bodyPr wrap="square" lIns="0" tIns="0" rIns="0" bIns="0" rtlCol="0">
            <a:spAutoFit/>
          </a:bodyPr>
          <a:lstStyle/>
          <a:p>
            <a:r>
              <a:rPr lang="en-US" altLang="zh-CN" sz="3600" b="1" dirty="0" smtClean="0">
                <a:solidFill>
                  <a:schemeClr val="tx2"/>
                </a:solidFill>
              </a:rPr>
              <a:t>(1)</a:t>
            </a:r>
          </a:p>
          <a:p>
            <a:endParaRPr lang="en-US" altLang="zh-CN" dirty="0"/>
          </a:p>
          <a:p>
            <a:endParaRPr lang="zh-CN" altLang="en-US" dirty="0"/>
          </a:p>
        </p:txBody>
      </p:sp>
      <p:pic>
        <p:nvPicPr>
          <p:cNvPr id="2097163" name="图片 5"/>
          <p:cNvPicPr>
            <a:picLocks noChangeAspect="1"/>
          </p:cNvPicPr>
          <p:nvPr/>
        </p:nvPicPr>
        <p:blipFill rotWithShape="1">
          <a:blip r:embed="rId6" cstate="print"/>
          <a:srcRect l="998" b="1491"/>
          <a:stretch>
            <a:fillRect/>
          </a:stretch>
        </p:blipFill>
        <p:spPr>
          <a:xfrm>
            <a:off x="6477192" y="3352800"/>
            <a:ext cx="4952807" cy="3297683"/>
          </a:xfrm>
          <a:prstGeom prst="rect">
            <a:avLst/>
          </a:prstGeom>
        </p:spPr>
      </p:pic>
      <p:sp>
        <p:nvSpPr>
          <p:cNvPr id="1048683" name="object 4"/>
          <p:cNvSpPr txBox="1"/>
          <p:nvPr/>
        </p:nvSpPr>
        <p:spPr>
          <a:xfrm>
            <a:off x="11165840" y="6447472"/>
            <a:ext cx="267855" cy="200660"/>
          </a:xfrm>
          <a:prstGeom prst="rect">
            <a:avLst/>
          </a:prstGeom>
        </p:spPr>
        <p:txBody>
          <a:bodyPr vert="horz" wrap="square" lIns="0" tIns="0" rIns="0" bIns="0" rtlCol="0">
            <a:noAutofit/>
          </a:bodyPr>
          <a:lstStyle/>
          <a:p>
            <a:pPr marL="12700">
              <a:lnSpc>
                <a:spcPct val="100000"/>
              </a:lnSpc>
            </a:pPr>
            <a:r>
              <a:rPr lang="en-US" sz="1200" dirty="0" smtClean="0">
                <a:solidFill>
                  <a:srgbClr val="898989"/>
                </a:solidFill>
                <a:latin typeface="Arial"/>
                <a:cs typeface="Arial"/>
              </a:rPr>
              <a:t>12</a:t>
            </a:r>
            <a:endParaRPr sz="1200" dirty="0">
              <a:latin typeface="Arial"/>
              <a:cs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26479" y="3226601"/>
            <a:ext cx="5303521" cy="3478999"/>
          </a:xfrm>
          <a:prstGeom prst="rect">
            <a:avLst/>
          </a:prstGeom>
        </p:spPr>
      </p:pic>
      <p:pic>
        <p:nvPicPr>
          <p:cNvPr id="3" name="图片 2"/>
          <p:cNvPicPr>
            <a:picLocks noChangeAspect="1"/>
          </p:cNvPicPr>
          <p:nvPr/>
        </p:nvPicPr>
        <p:blipFill rotWithShape="1">
          <a:blip r:embed="rId4" cstate="print">
            <a:extLst>
              <a:ext uri="{28A0092B-C50C-407E-A947-70E740481C1C}">
                <a14:useLocalDpi xmlns="" xmlns:a14="http://schemas.microsoft.com/office/drawing/2010/main" val="0"/>
              </a:ext>
            </a:extLst>
          </a:blip>
          <a:srcRect l="108"/>
          <a:stretch/>
        </p:blipFill>
        <p:spPr>
          <a:xfrm>
            <a:off x="457200" y="3191869"/>
            <a:ext cx="5237242" cy="3513731"/>
          </a:xfrm>
          <a:prstGeom prst="rect">
            <a:avLst/>
          </a:prstGeom>
        </p:spPr>
      </p:pic>
      <p:sp>
        <p:nvSpPr>
          <p:cNvPr id="1048677"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lang="en-US" sz="4400" spc="30" dirty="0" smtClean="0">
                <a:latin typeface="Arial"/>
                <a:cs typeface="Arial"/>
              </a:rPr>
              <a:t>CAPS</a:t>
            </a:r>
            <a:r>
              <a:rPr lang="zh-CN" altLang="en-US" sz="4400" spc="-15" dirty="0" smtClean="0">
                <a:latin typeface="Arial"/>
                <a:cs typeface="Arial"/>
              </a:rPr>
              <a:t> </a:t>
            </a:r>
            <a:r>
              <a:rPr lang="en-US" altLang="zh-CN" sz="4400" spc="-15" dirty="0" smtClean="0">
                <a:latin typeface="Arial"/>
                <a:cs typeface="Arial"/>
              </a:rPr>
              <a:t>:</a:t>
            </a:r>
            <a:r>
              <a:rPr lang="zh-CN" altLang="en-US" sz="4400" spc="50" dirty="0" smtClean="0">
                <a:latin typeface="Arial"/>
                <a:cs typeface="Arial"/>
              </a:rPr>
              <a:t> </a:t>
            </a:r>
            <a:r>
              <a:rPr lang="en-US" altLang="zh-CN" sz="4400" dirty="0" smtClean="0"/>
              <a:t>delay performance analysis</a:t>
            </a:r>
            <a:endParaRPr sz="4400" dirty="0">
              <a:latin typeface="Arial"/>
              <a:cs typeface="Arial"/>
            </a:endParaRPr>
          </a:p>
        </p:txBody>
      </p:sp>
      <p:sp>
        <p:nvSpPr>
          <p:cNvPr id="1048678" name="object 3"/>
          <p:cNvSpPr txBox="1"/>
          <p:nvPr/>
        </p:nvSpPr>
        <p:spPr>
          <a:xfrm>
            <a:off x="916939" y="64474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679" name="object 4"/>
          <p:cNvSpPr txBox="1"/>
          <p:nvPr/>
        </p:nvSpPr>
        <p:spPr>
          <a:xfrm>
            <a:off x="11165840" y="6447472"/>
            <a:ext cx="264160" cy="200660"/>
          </a:xfrm>
          <a:prstGeom prst="rect">
            <a:avLst/>
          </a:prstGeom>
        </p:spPr>
        <p:txBody>
          <a:bodyPr vert="horz" wrap="square" lIns="0" tIns="0" rIns="0" bIns="0" rtlCol="0">
            <a:noAutofit/>
          </a:bodyPr>
          <a:lstStyle/>
          <a:p>
            <a:pPr marL="12700">
              <a:lnSpc>
                <a:spcPct val="100000"/>
              </a:lnSpc>
            </a:pPr>
            <a:r>
              <a:rPr lang="en-US" sz="1200" dirty="0" smtClean="0">
                <a:solidFill>
                  <a:srgbClr val="898989"/>
                </a:solidFill>
                <a:latin typeface="Arial"/>
                <a:cs typeface="Arial"/>
              </a:rPr>
              <a:t>12</a:t>
            </a:r>
            <a:endParaRPr sz="1200" dirty="0">
              <a:latin typeface="Arial"/>
              <a:cs typeface="Arial"/>
            </a:endParaRPr>
          </a:p>
        </p:txBody>
      </p:sp>
      <p:sp>
        <p:nvSpPr>
          <p:cNvPr id="1048683" name="object 4"/>
          <p:cNvSpPr txBox="1"/>
          <p:nvPr/>
        </p:nvSpPr>
        <p:spPr>
          <a:xfrm>
            <a:off x="11165840" y="6447472"/>
            <a:ext cx="267855" cy="200660"/>
          </a:xfrm>
          <a:prstGeom prst="rect">
            <a:avLst/>
          </a:prstGeom>
        </p:spPr>
        <p:txBody>
          <a:bodyPr vert="horz" wrap="square" lIns="0" tIns="0" rIns="0" bIns="0" rtlCol="0">
            <a:noAutofit/>
          </a:bodyPr>
          <a:lstStyle/>
          <a:p>
            <a:pPr marL="12700">
              <a:lnSpc>
                <a:spcPct val="100000"/>
              </a:lnSpc>
            </a:pPr>
            <a:r>
              <a:rPr lang="en-US" sz="1200" dirty="0" smtClean="0">
                <a:solidFill>
                  <a:srgbClr val="898989"/>
                </a:solidFill>
                <a:latin typeface="Arial"/>
                <a:cs typeface="Arial"/>
              </a:rPr>
              <a:t>12</a:t>
            </a:r>
            <a:endParaRPr sz="1200" dirty="0">
              <a:latin typeface="Arial"/>
              <a:cs typeface="Arial"/>
            </a:endParaRPr>
          </a:p>
        </p:txBody>
      </p:sp>
      <p:pic>
        <p:nvPicPr>
          <p:cNvPr id="4" name="图片 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947419" y="2323086"/>
            <a:ext cx="8467725" cy="619125"/>
          </a:xfrm>
          <a:prstGeom prst="rect">
            <a:avLst/>
          </a:prstGeom>
        </p:spPr>
      </p:pic>
      <p:pic>
        <p:nvPicPr>
          <p:cNvPr id="5" name="图片 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947419" y="1513481"/>
            <a:ext cx="9906000" cy="638175"/>
          </a:xfrm>
          <a:prstGeom prst="rect">
            <a:avLst/>
          </a:prstGeom>
        </p:spPr>
      </p:pic>
      <p:sp>
        <p:nvSpPr>
          <p:cNvPr id="15" name="文本框 9"/>
          <p:cNvSpPr txBox="1"/>
          <p:nvPr/>
        </p:nvSpPr>
        <p:spPr>
          <a:xfrm>
            <a:off x="11125200" y="1468965"/>
            <a:ext cx="1143000" cy="1107996"/>
          </a:xfrm>
          <a:prstGeom prst="rect">
            <a:avLst/>
          </a:prstGeom>
          <a:noFill/>
        </p:spPr>
        <p:txBody>
          <a:bodyPr wrap="square" lIns="0" tIns="0" rIns="0" bIns="0" rtlCol="0">
            <a:spAutoFit/>
          </a:bodyPr>
          <a:lstStyle/>
          <a:p>
            <a:r>
              <a:rPr lang="en-US" altLang="zh-CN" sz="3600" b="1" dirty="0" smtClean="0">
                <a:solidFill>
                  <a:schemeClr val="tx2"/>
                </a:solidFill>
              </a:rPr>
              <a:t>(1)</a:t>
            </a:r>
          </a:p>
          <a:p>
            <a:endParaRPr lang="en-US" altLang="zh-CN" dirty="0"/>
          </a:p>
          <a:p>
            <a:r>
              <a:rPr lang="en-US" altLang="zh-CN" dirty="0" smtClean="0"/>
              <a:t>  </a:t>
            </a:r>
            <a:endParaRPr lang="zh-CN" altLang="en-US" dirty="0"/>
          </a:p>
        </p:txBody>
      </p:sp>
      <p:sp>
        <p:nvSpPr>
          <p:cNvPr id="16" name="文本框 9"/>
          <p:cNvSpPr txBox="1"/>
          <p:nvPr/>
        </p:nvSpPr>
        <p:spPr>
          <a:xfrm>
            <a:off x="9816701" y="2309090"/>
            <a:ext cx="1143000" cy="1107996"/>
          </a:xfrm>
          <a:prstGeom prst="rect">
            <a:avLst/>
          </a:prstGeom>
          <a:noFill/>
        </p:spPr>
        <p:txBody>
          <a:bodyPr wrap="square" lIns="0" tIns="0" rIns="0" bIns="0" rtlCol="0">
            <a:spAutoFit/>
          </a:bodyPr>
          <a:lstStyle/>
          <a:p>
            <a:r>
              <a:rPr lang="en-US" altLang="zh-CN" sz="3600" b="1" dirty="0" smtClean="0">
                <a:solidFill>
                  <a:schemeClr val="tx2"/>
                </a:solidFill>
              </a:rPr>
              <a:t>(2)</a:t>
            </a:r>
          </a:p>
          <a:p>
            <a:endParaRPr lang="en-US" altLang="zh-CN" dirty="0"/>
          </a:p>
          <a:p>
            <a:endParaRPr lang="zh-CN" altLang="en-US" dirty="0"/>
          </a:p>
        </p:txBody>
      </p:sp>
    </p:spTree>
    <p:extLst>
      <p:ext uri="{BB962C8B-B14F-4D97-AF65-F5344CB8AC3E}">
        <p14:creationId xmlns="" xmlns:p14="http://schemas.microsoft.com/office/powerpoint/2010/main" val="41247788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4400" spc="-60" dirty="0" smtClean="0">
                <a:latin typeface="Arial"/>
                <a:cs typeface="Arial"/>
              </a:rPr>
              <a:t>O</a:t>
            </a:r>
            <a:r>
              <a:rPr sz="4400" spc="-75" dirty="0" smtClean="0">
                <a:latin typeface="Arial"/>
                <a:cs typeface="Arial"/>
              </a:rPr>
              <a:t>u</a:t>
            </a:r>
            <a:r>
              <a:rPr sz="4400" spc="-25" dirty="0" smtClean="0">
                <a:latin typeface="Arial"/>
                <a:cs typeface="Arial"/>
              </a:rPr>
              <a:t>t</a:t>
            </a:r>
            <a:r>
              <a:rPr sz="4400" spc="25" dirty="0" smtClean="0">
                <a:latin typeface="Arial"/>
                <a:cs typeface="Arial"/>
              </a:rPr>
              <a:t>l</a:t>
            </a:r>
            <a:r>
              <a:rPr sz="4400" spc="20" dirty="0" smtClean="0">
                <a:latin typeface="Arial"/>
                <a:cs typeface="Arial"/>
              </a:rPr>
              <a:t>i</a:t>
            </a:r>
            <a:r>
              <a:rPr sz="4400" spc="-50" dirty="0" smtClean="0">
                <a:latin typeface="Arial"/>
                <a:cs typeface="Arial"/>
              </a:rPr>
              <a:t>n</a:t>
            </a:r>
            <a:r>
              <a:rPr sz="4400" spc="0" dirty="0" smtClean="0">
                <a:latin typeface="Arial"/>
                <a:cs typeface="Arial"/>
              </a:rPr>
              <a:t>e</a:t>
            </a:r>
            <a:endParaRPr sz="4400">
              <a:latin typeface="Arial"/>
              <a:cs typeface="Arial"/>
            </a:endParaRPr>
          </a:p>
        </p:txBody>
      </p:sp>
      <p:sp>
        <p:nvSpPr>
          <p:cNvPr id="1048595" name="object 4"/>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1</a:t>
            </a:r>
            <a:r>
              <a:rPr lang="en-US" sz="1200" spc="30" dirty="0" smtClean="0">
                <a:solidFill>
                  <a:srgbClr val="898989"/>
                </a:solidFill>
                <a:latin typeface="Arial"/>
                <a:cs typeface="Arial"/>
              </a:rPr>
              <a:t>8</a:t>
            </a:r>
            <a:r>
              <a:rPr sz="1200" spc="-35" dirty="0" smtClean="0">
                <a:solidFill>
                  <a:srgbClr val="898989"/>
                </a:solidFill>
                <a:latin typeface="Arial"/>
                <a:cs typeface="Arial"/>
              </a:rPr>
              <a:t>/</a:t>
            </a:r>
            <a:r>
              <a:rPr lang="en-US" sz="1200" spc="-35" dirty="0" smtClean="0">
                <a:solidFill>
                  <a:srgbClr val="898989"/>
                </a:solidFill>
                <a:latin typeface="Arial"/>
                <a:cs typeface="Arial"/>
              </a:rPr>
              <a:t>4</a:t>
            </a:r>
            <a:r>
              <a:rPr sz="1200" spc="-40" dirty="0" smtClean="0">
                <a:solidFill>
                  <a:srgbClr val="898989"/>
                </a:solidFill>
                <a:latin typeface="Arial"/>
                <a:cs typeface="Arial"/>
              </a:rPr>
              <a:t>/</a:t>
            </a:r>
            <a:r>
              <a:rPr lang="en-US" sz="1200" spc="-40" dirty="0" smtClean="0">
                <a:solidFill>
                  <a:srgbClr val="898989"/>
                </a:solidFill>
                <a:latin typeface="Arial"/>
                <a:cs typeface="Arial"/>
              </a:rPr>
              <a:t>19</a:t>
            </a:r>
            <a:endParaRPr sz="1200" dirty="0">
              <a:latin typeface="Arial"/>
              <a:cs typeface="Arial"/>
            </a:endParaRPr>
          </a:p>
        </p:txBody>
      </p:sp>
      <p:sp>
        <p:nvSpPr>
          <p:cNvPr id="1048596" name="object 5"/>
          <p:cNvSpPr txBox="1">
            <a:spLocks noGrp="1"/>
          </p:cNvSpPr>
          <p:nvPr>
            <p:ph type="sldNum" sz="quarter" idx="7"/>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16</a:t>
            </a:fld>
            <a:endParaRPr sz="1200" dirty="0">
              <a:latin typeface="Arial"/>
              <a:cs typeface="Arial"/>
            </a:endParaRPr>
          </a:p>
        </p:txBody>
      </p:sp>
      <p:sp>
        <p:nvSpPr>
          <p:cNvPr id="1048597" name="object 3"/>
          <p:cNvSpPr txBox="1"/>
          <p:nvPr/>
        </p:nvSpPr>
        <p:spPr>
          <a:xfrm>
            <a:off x="916938" y="1518285"/>
            <a:ext cx="7541261" cy="3510915"/>
          </a:xfrm>
          <a:prstGeom prst="rect">
            <a:avLst/>
          </a:prstGeom>
        </p:spPr>
        <p:txBody>
          <a:bodyPr vert="horz" wrap="square" lIns="0" tIns="0" rIns="0" bIns="0" rtlCol="0">
            <a:noAutofit/>
          </a:bodyPr>
          <a:lstStyle/>
          <a:p>
            <a:pPr marL="12700">
              <a:buFont typeface="Wingdings" pitchFamily="2" charset="2"/>
              <a:buChar char="n"/>
              <a:tabLst>
                <a:tab pos="469265" algn="l"/>
              </a:tabLst>
            </a:pPr>
            <a:r>
              <a:rPr sz="2500" spc="470" dirty="0" smtClean="0">
                <a:solidFill>
                  <a:srgbClr val="00007D"/>
                </a:solidFill>
                <a:latin typeface="Arial"/>
                <a:cs typeface="Arial"/>
              </a:rPr>
              <a:t>	</a:t>
            </a:r>
            <a:r>
              <a:rPr lang="en-US" sz="2800" spc="10" dirty="0" smtClean="0">
                <a:solidFill>
                  <a:srgbClr val="BFBFBF"/>
                </a:solidFill>
                <a:latin typeface="Arial"/>
                <a:cs typeface="Arial"/>
              </a:rPr>
              <a:t>Background</a:t>
            </a:r>
          </a:p>
          <a:p>
            <a:pPr>
              <a:lnSpc>
                <a:spcPts val="600"/>
              </a:lnSpc>
              <a:spcBef>
                <a:spcPts val="40"/>
              </a:spcBef>
              <a:buFont typeface="Wingdings" pitchFamily="2" charset="2"/>
              <a:buChar char="n"/>
            </a:pPr>
            <a:endParaRPr lang="en-US" altLang="zh-CN" sz="600" dirty="0" smtClean="0"/>
          </a:p>
          <a:p>
            <a:pPr marL="12700">
              <a:lnSpc>
                <a:spcPct val="100000"/>
              </a:lnSpc>
              <a:buFont typeface="Wingdings" pitchFamily="2" charset="2"/>
              <a:buChar char="n"/>
              <a:tabLst>
                <a:tab pos="469265" algn="l"/>
              </a:tabLst>
            </a:pPr>
            <a:r>
              <a:rPr lang="en-US" altLang="zh-CN" sz="2500" spc="470" dirty="0" smtClean="0">
                <a:solidFill>
                  <a:srgbClr val="00007D"/>
                </a:solidFill>
                <a:latin typeface="Arial"/>
                <a:cs typeface="Arial"/>
              </a:rPr>
              <a:t>	</a:t>
            </a:r>
            <a:r>
              <a:rPr lang="en-US" altLang="zh-CN" sz="2800" spc="10" dirty="0" smtClean="0">
                <a:solidFill>
                  <a:srgbClr val="BFBFBF"/>
                </a:solidFill>
                <a:latin typeface="Arial"/>
                <a:cs typeface="Arial"/>
              </a:rPr>
              <a:t>Motivation</a:t>
            </a:r>
            <a:endParaRPr lang="en-US" sz="2800" spc="10" dirty="0" smtClean="0">
              <a:solidFill>
                <a:srgbClr val="BFBFBF"/>
              </a:solidFill>
              <a:latin typeface="Arial"/>
              <a:cs typeface="Arial"/>
            </a:endParaRPr>
          </a:p>
          <a:p>
            <a:pPr marL="12700">
              <a:lnSpc>
                <a:spcPct val="100000"/>
              </a:lnSpc>
              <a:tabLst>
                <a:tab pos="469265" algn="l"/>
              </a:tabLst>
            </a:pPr>
            <a:endParaRPr sz="600" dirty="0" smtClean="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10" dirty="0" smtClean="0">
                <a:solidFill>
                  <a:srgbClr val="BFBFBF"/>
                </a:solidFill>
                <a:latin typeface="Arial"/>
                <a:cs typeface="Arial"/>
              </a:rPr>
              <a:t>I</a:t>
            </a:r>
            <a:r>
              <a:rPr sz="2800" spc="-35" dirty="0" smtClean="0">
                <a:solidFill>
                  <a:srgbClr val="BFBFBF"/>
                </a:solidFill>
                <a:latin typeface="Arial"/>
                <a:cs typeface="Arial"/>
              </a:rPr>
              <a:t>m</a:t>
            </a:r>
            <a:r>
              <a:rPr sz="2800" spc="40" dirty="0" smtClean="0">
                <a:solidFill>
                  <a:srgbClr val="BFBFBF"/>
                </a:solidFill>
                <a:latin typeface="Arial"/>
                <a:cs typeface="Arial"/>
              </a:rPr>
              <a:t>pa</a:t>
            </a:r>
            <a:r>
              <a:rPr sz="2800" spc="-15" dirty="0" smtClean="0">
                <a:solidFill>
                  <a:srgbClr val="BFBFBF"/>
                </a:solidFill>
                <a:latin typeface="Arial"/>
                <a:cs typeface="Arial"/>
              </a:rPr>
              <a:t>ct</a:t>
            </a:r>
            <a:r>
              <a:rPr lang="en-US" sz="2800" spc="-15" dirty="0" smtClean="0">
                <a:solidFill>
                  <a:srgbClr val="BFBFBF"/>
                </a:solidFill>
                <a:latin typeface="Arial"/>
                <a:cs typeface="Arial"/>
              </a:rPr>
              <a:t>s</a:t>
            </a:r>
            <a:r>
              <a:rPr sz="2800" spc="-60" dirty="0" smtClean="0">
                <a:solidFill>
                  <a:srgbClr val="BFBFBF"/>
                </a:solidFill>
                <a:latin typeface="Arial"/>
                <a:cs typeface="Arial"/>
              </a:rPr>
              <a:t> </a:t>
            </a:r>
            <a:r>
              <a:rPr sz="2800" spc="40" dirty="0" smtClean="0">
                <a:solidFill>
                  <a:srgbClr val="BFBFBF"/>
                </a:solidFill>
                <a:latin typeface="Arial"/>
                <a:cs typeface="Arial"/>
              </a:rPr>
              <a:t>o</a:t>
            </a:r>
            <a:r>
              <a:rPr sz="2800" spc="-10" dirty="0" smtClean="0">
                <a:solidFill>
                  <a:srgbClr val="BFBFBF"/>
                </a:solidFill>
                <a:latin typeface="Arial"/>
                <a:cs typeface="Arial"/>
              </a:rPr>
              <a:t>f</a:t>
            </a:r>
            <a:r>
              <a:rPr sz="2800" spc="-60" dirty="0" smtClean="0">
                <a:solidFill>
                  <a:srgbClr val="BFBFBF"/>
                </a:solidFill>
                <a:latin typeface="Arial"/>
                <a:cs typeface="Arial"/>
              </a:rPr>
              <a:t> </a:t>
            </a:r>
            <a:r>
              <a:rPr lang="en-US" sz="2800" spc="10" dirty="0" smtClean="0">
                <a:solidFill>
                  <a:srgbClr val="BFBFBF"/>
                </a:solidFill>
                <a:latin typeface="Arial"/>
                <a:cs typeface="Arial"/>
              </a:rPr>
              <a:t>Long Flows on Short Flows</a:t>
            </a:r>
          </a:p>
          <a:p>
            <a:pPr marL="12700">
              <a:lnSpc>
                <a:spcPct val="100000"/>
              </a:lnSpc>
              <a:buFont typeface="Wingdings" pitchFamily="2" charset="2"/>
              <a:buChar char="n"/>
              <a:tabLst>
                <a:tab pos="469265" algn="l"/>
              </a:tabLst>
            </a:pPr>
            <a:endParaRPr sz="600" dirty="0" smtClean="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lang="en-US" altLang="zh-CN" sz="2800" spc="10" dirty="0" smtClean="0">
                <a:solidFill>
                  <a:srgbClr val="BFBFBF"/>
                </a:solidFill>
                <a:latin typeface="Arial"/>
                <a:cs typeface="Arial"/>
              </a:rPr>
              <a:t>CAPS Design</a:t>
            </a: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lang="en-US" altLang="zh-CN" sz="2800" b="1" spc="30" dirty="0" smtClean="0">
                <a:latin typeface="Arial"/>
                <a:cs typeface="Arial"/>
              </a:rPr>
              <a:t>Evaluation</a:t>
            </a: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30" dirty="0" smtClean="0">
                <a:solidFill>
                  <a:srgbClr val="BFBFBF"/>
                </a:solidFill>
                <a:latin typeface="Arial"/>
                <a:cs typeface="Arial"/>
              </a:rPr>
              <a:t>S</a:t>
            </a:r>
            <a:r>
              <a:rPr sz="2800" spc="40" dirty="0" smtClean="0">
                <a:solidFill>
                  <a:srgbClr val="BFBFBF"/>
                </a:solidFill>
                <a:latin typeface="Arial"/>
                <a:cs typeface="Arial"/>
              </a:rPr>
              <a:t>u</a:t>
            </a:r>
            <a:r>
              <a:rPr sz="2800" spc="-35" dirty="0" smtClean="0">
                <a:solidFill>
                  <a:srgbClr val="BFBFBF"/>
                </a:solidFill>
                <a:latin typeface="Arial"/>
                <a:cs typeface="Arial"/>
              </a:rPr>
              <a:t>mm</a:t>
            </a:r>
            <a:r>
              <a:rPr sz="2800" spc="40" dirty="0" smtClean="0">
                <a:solidFill>
                  <a:srgbClr val="BFBFBF"/>
                </a:solidFill>
                <a:latin typeface="Arial"/>
                <a:cs typeface="Arial"/>
              </a:rPr>
              <a:t>a</a:t>
            </a:r>
            <a:r>
              <a:rPr sz="2800" spc="-35" dirty="0" smtClean="0">
                <a:solidFill>
                  <a:srgbClr val="BFBFBF"/>
                </a:solidFill>
                <a:latin typeface="Arial"/>
                <a:cs typeface="Arial"/>
              </a:rPr>
              <a:t>r</a:t>
            </a:r>
            <a:r>
              <a:rPr sz="2800" spc="0" dirty="0" smtClean="0">
                <a:solidFill>
                  <a:srgbClr val="BFBFBF"/>
                </a:solidFill>
                <a:latin typeface="Arial"/>
                <a:cs typeface="Arial"/>
              </a:rPr>
              <a:t>y</a:t>
            </a:r>
            <a:endParaRPr sz="2800" dirty="0">
              <a:latin typeface="Arial"/>
              <a:cs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object 6"/>
          <p:cNvSpPr txBox="1"/>
          <p:nvPr/>
        </p:nvSpPr>
        <p:spPr>
          <a:xfrm>
            <a:off x="916938" y="1485052"/>
            <a:ext cx="11503662" cy="1486748"/>
          </a:xfrm>
          <a:prstGeom prst="rect">
            <a:avLst/>
          </a:prstGeom>
        </p:spPr>
        <p:txBody>
          <a:bodyPr vert="horz" wrap="square" lIns="0" tIns="0" rIns="0" bIns="0" rtlCol="0">
            <a:noAutofit/>
          </a:bodyPr>
          <a:lstStyle/>
          <a:p>
            <a:pPr marL="355600" indent="-342900">
              <a:lnSpc>
                <a:spcPct val="100000"/>
              </a:lnSpc>
              <a:buFont typeface="Wingdings" panose="05000000000000000000" pitchFamily="2" charset="2"/>
              <a:buChar char="n"/>
              <a:tabLst>
                <a:tab pos="469265" algn="l"/>
              </a:tabLst>
            </a:pPr>
            <a:r>
              <a:rPr sz="2300" spc="430" dirty="0" smtClean="0">
                <a:solidFill>
                  <a:srgbClr val="00007D"/>
                </a:solidFill>
                <a:latin typeface="Arial"/>
                <a:cs typeface="Arial"/>
              </a:rPr>
              <a:t>	</a:t>
            </a:r>
            <a:r>
              <a:rPr lang="en-US" sz="2800" spc="10" dirty="0" err="1" smtClean="0">
                <a:latin typeface="Arial"/>
                <a:cs typeface="Arial"/>
              </a:rPr>
              <a:t>Testbed</a:t>
            </a:r>
            <a:r>
              <a:rPr sz="2800" spc="10" dirty="0" smtClean="0">
                <a:latin typeface="Arial"/>
                <a:cs typeface="Arial"/>
              </a:rPr>
              <a:t> </a:t>
            </a:r>
            <a:r>
              <a:rPr sz="2800" spc="10" dirty="0">
                <a:latin typeface="Arial"/>
                <a:cs typeface="Arial"/>
              </a:rPr>
              <a:t>settings</a:t>
            </a:r>
          </a:p>
          <a:p>
            <a:pPr>
              <a:lnSpc>
                <a:spcPts val="750"/>
              </a:lnSpc>
              <a:spcBef>
                <a:spcPts val="30"/>
              </a:spcBef>
            </a:pPr>
            <a:endParaRPr sz="750" dirty="0"/>
          </a:p>
          <a:p>
            <a:pPr marL="914400" indent="-457200">
              <a:lnSpc>
                <a:spcPct val="100000"/>
              </a:lnSpc>
              <a:buClr>
                <a:srgbClr val="9999CC"/>
              </a:buClr>
              <a:buSzPct val="81818"/>
              <a:buFont typeface="Wingdings" panose="05000000000000000000" pitchFamily="2" charset="2"/>
              <a:buChar char="n"/>
              <a:tabLst>
                <a:tab pos="913765" algn="l"/>
              </a:tabLst>
            </a:pPr>
            <a:r>
              <a:rPr lang="en-US" altLang="zh-CN" sz="2400" spc="40" dirty="0" err="1">
                <a:latin typeface="Arial"/>
                <a:cs typeface="Arial"/>
              </a:rPr>
              <a:t>Mininet</a:t>
            </a:r>
            <a:r>
              <a:rPr lang="en-US" altLang="zh-CN" sz="2400" spc="40" dirty="0">
                <a:latin typeface="Arial"/>
                <a:cs typeface="Arial"/>
              </a:rPr>
              <a:t> 2.3.0</a:t>
            </a:r>
            <a:r>
              <a:rPr sz="2400" spc="40" dirty="0">
                <a:latin typeface="Arial"/>
                <a:cs typeface="Arial"/>
              </a:rPr>
              <a:t>; </a:t>
            </a:r>
            <a:r>
              <a:rPr lang="en-US" sz="2400" spc="40" dirty="0" smtClean="0">
                <a:latin typeface="Arial"/>
                <a:cs typeface="Arial"/>
              </a:rPr>
              <a:t>2</a:t>
            </a:r>
            <a:r>
              <a:rPr sz="2400" spc="40" dirty="0" smtClean="0">
                <a:latin typeface="Arial"/>
                <a:cs typeface="Arial"/>
              </a:rPr>
              <a:t>-layer</a:t>
            </a:r>
            <a:r>
              <a:rPr lang="en-US" sz="2400" spc="40" dirty="0" smtClean="0">
                <a:latin typeface="Arial"/>
                <a:cs typeface="Arial"/>
              </a:rPr>
              <a:t> Leaf-spine topology</a:t>
            </a:r>
            <a:endParaRPr sz="2400" spc="40" dirty="0">
              <a:latin typeface="Arial"/>
              <a:cs typeface="Arial"/>
            </a:endParaRPr>
          </a:p>
          <a:p>
            <a:pPr marL="342900" indent="-342900">
              <a:lnSpc>
                <a:spcPts val="950"/>
              </a:lnSpc>
              <a:spcBef>
                <a:spcPts val="10"/>
              </a:spcBef>
              <a:buClr>
                <a:srgbClr val="9999CC"/>
              </a:buClr>
              <a:buFont typeface="Wingdings" panose="05000000000000000000" pitchFamily="2" charset="2"/>
              <a:buChar char="n"/>
            </a:pPr>
            <a:endParaRPr sz="2400" spc="40" dirty="0">
              <a:latin typeface="Arial"/>
              <a:cs typeface="Arial"/>
            </a:endParaRPr>
          </a:p>
          <a:p>
            <a:pPr marL="914400" indent="-457200">
              <a:lnSpc>
                <a:spcPct val="100000"/>
              </a:lnSpc>
              <a:buClr>
                <a:srgbClr val="9999CC"/>
              </a:buClr>
              <a:buSzPct val="81818"/>
              <a:buFont typeface="Wingdings" panose="05000000000000000000" pitchFamily="2" charset="2"/>
              <a:buChar char="n"/>
              <a:tabLst>
                <a:tab pos="913765" algn="l"/>
              </a:tabLst>
            </a:pPr>
            <a:r>
              <a:rPr lang="en-US" sz="2400" spc="40" dirty="0" smtClean="0">
                <a:latin typeface="Arial"/>
                <a:cs typeface="Arial"/>
              </a:rPr>
              <a:t>20M</a:t>
            </a:r>
            <a:r>
              <a:rPr sz="2400" spc="40" dirty="0" smtClean="0">
                <a:latin typeface="Arial"/>
                <a:cs typeface="Arial"/>
              </a:rPr>
              <a:t>bps </a:t>
            </a:r>
            <a:r>
              <a:rPr lang="en-US" altLang="zh-CN" sz="2400" spc="40" dirty="0">
                <a:latin typeface="Arial"/>
                <a:cs typeface="Arial"/>
              </a:rPr>
              <a:t>bottleneck link</a:t>
            </a:r>
            <a:r>
              <a:rPr sz="2400" spc="40" dirty="0">
                <a:latin typeface="Arial"/>
                <a:cs typeface="Arial"/>
              </a:rPr>
              <a:t>; </a:t>
            </a:r>
            <a:r>
              <a:rPr lang="en-US" sz="2400" spc="40" dirty="0" smtClean="0">
                <a:latin typeface="Arial"/>
                <a:cs typeface="Arial"/>
              </a:rPr>
              <a:t>56</a:t>
            </a:r>
            <a:r>
              <a:rPr sz="2400" spc="40" dirty="0" smtClean="0">
                <a:latin typeface="Arial"/>
                <a:cs typeface="Arial"/>
              </a:rPr>
              <a:t> </a:t>
            </a:r>
            <a:r>
              <a:rPr sz="2400" spc="40" dirty="0">
                <a:latin typeface="Arial"/>
                <a:cs typeface="Arial"/>
              </a:rPr>
              <a:t>hosts, </a:t>
            </a:r>
            <a:r>
              <a:rPr sz="2400" spc="40" dirty="0" smtClean="0">
                <a:latin typeface="Arial"/>
                <a:cs typeface="Arial"/>
              </a:rPr>
              <a:t>2</a:t>
            </a:r>
            <a:r>
              <a:rPr lang="en-US" sz="2400" spc="40" dirty="0" smtClean="0">
                <a:latin typeface="Arial"/>
                <a:cs typeface="Arial"/>
              </a:rPr>
              <a:t> </a:t>
            </a:r>
            <a:r>
              <a:rPr lang="en-US" sz="2400" spc="40" dirty="0" err="1">
                <a:latin typeface="Arial"/>
                <a:cs typeface="Arial"/>
              </a:rPr>
              <a:t>ToR</a:t>
            </a:r>
            <a:r>
              <a:rPr lang="en-US" sz="2400" spc="40" dirty="0">
                <a:latin typeface="Arial"/>
                <a:cs typeface="Arial"/>
              </a:rPr>
              <a:t> </a:t>
            </a:r>
            <a:r>
              <a:rPr sz="2400" spc="40" dirty="0">
                <a:latin typeface="Arial"/>
                <a:cs typeface="Arial"/>
              </a:rPr>
              <a:t>switches</a:t>
            </a:r>
            <a:r>
              <a:rPr lang="en-US" sz="2400" spc="40" dirty="0">
                <a:latin typeface="Arial"/>
                <a:cs typeface="Arial"/>
              </a:rPr>
              <a:t>,</a:t>
            </a:r>
            <a:r>
              <a:rPr lang="en-US" altLang="zh-CN" sz="2400" dirty="0"/>
              <a:t> </a:t>
            </a:r>
            <a:r>
              <a:rPr lang="en-US" altLang="zh-CN" sz="2400" spc="40" dirty="0" smtClean="0">
                <a:latin typeface="Arial"/>
                <a:cs typeface="Arial"/>
              </a:rPr>
              <a:t>20 </a:t>
            </a:r>
            <a:r>
              <a:rPr lang="en-US" altLang="zh-CN" sz="2400" spc="40" dirty="0">
                <a:latin typeface="Arial"/>
                <a:cs typeface="Arial"/>
              </a:rPr>
              <a:t>core </a:t>
            </a:r>
            <a:r>
              <a:rPr lang="en-US" altLang="zh-CN" sz="2400" spc="40" dirty="0" smtClean="0">
                <a:latin typeface="Arial"/>
                <a:cs typeface="Arial"/>
              </a:rPr>
              <a:t>switches</a:t>
            </a:r>
          </a:p>
        </p:txBody>
      </p:sp>
      <p:sp>
        <p:nvSpPr>
          <p:cNvPr id="1048695" name="object 2"/>
          <p:cNvSpPr txBox="1"/>
          <p:nvPr/>
        </p:nvSpPr>
        <p:spPr>
          <a:xfrm>
            <a:off x="1198090" y="294435"/>
            <a:ext cx="10536710" cy="700405"/>
          </a:xfrm>
          <a:prstGeom prst="rect">
            <a:avLst/>
          </a:prstGeom>
        </p:spPr>
        <p:txBody>
          <a:bodyPr vert="horz" wrap="square" lIns="0" tIns="0" rIns="0" bIns="0" rtlCol="0">
            <a:noAutofit/>
          </a:bodyPr>
          <a:lstStyle/>
          <a:p>
            <a:pPr marL="12700"/>
            <a:r>
              <a:rPr sz="4400" spc="-520" dirty="0" err="1" smtClean="0">
                <a:latin typeface="Arial"/>
                <a:cs typeface="Arial"/>
              </a:rPr>
              <a:t>T</a:t>
            </a:r>
            <a:r>
              <a:rPr sz="4400" spc="-50" dirty="0" err="1" smtClean="0">
                <a:latin typeface="Arial"/>
                <a:cs typeface="Arial"/>
              </a:rPr>
              <a:t>e</a:t>
            </a:r>
            <a:r>
              <a:rPr sz="4400" spc="-25" dirty="0" err="1" smtClean="0">
                <a:latin typeface="Arial"/>
                <a:cs typeface="Arial"/>
              </a:rPr>
              <a:t>s</a:t>
            </a:r>
            <a:r>
              <a:rPr sz="4400" spc="-40" dirty="0" err="1" smtClean="0">
                <a:latin typeface="Arial"/>
                <a:cs typeface="Arial"/>
              </a:rPr>
              <a:t>t</a:t>
            </a:r>
            <a:r>
              <a:rPr sz="4400" spc="-50" dirty="0" err="1" smtClean="0">
                <a:latin typeface="Arial"/>
                <a:cs typeface="Arial"/>
              </a:rPr>
              <a:t>be</a:t>
            </a:r>
            <a:r>
              <a:rPr sz="4400" spc="0" dirty="0" err="1" smtClean="0">
                <a:latin typeface="Arial"/>
                <a:cs typeface="Arial"/>
              </a:rPr>
              <a:t>d</a:t>
            </a:r>
            <a:r>
              <a:rPr sz="4400" spc="225" dirty="0" smtClean="0">
                <a:latin typeface="Arial"/>
                <a:cs typeface="Arial"/>
              </a:rPr>
              <a:t> </a:t>
            </a:r>
            <a:r>
              <a:rPr sz="4400" spc="20" dirty="0" smtClean="0">
                <a:latin typeface="Arial"/>
                <a:cs typeface="Arial"/>
              </a:rPr>
              <a:t>R</a:t>
            </a:r>
            <a:r>
              <a:rPr sz="4400" spc="-50" dirty="0" smtClean="0">
                <a:latin typeface="Arial"/>
                <a:cs typeface="Arial"/>
              </a:rPr>
              <a:t>e</a:t>
            </a:r>
            <a:r>
              <a:rPr sz="4400" spc="0" dirty="0" smtClean="0">
                <a:latin typeface="Arial"/>
                <a:cs typeface="Arial"/>
              </a:rPr>
              <a:t>s</a:t>
            </a:r>
            <a:r>
              <a:rPr sz="4400" spc="-50" dirty="0" smtClean="0">
                <a:latin typeface="Arial"/>
                <a:cs typeface="Arial"/>
              </a:rPr>
              <a:t>u</a:t>
            </a:r>
            <a:r>
              <a:rPr sz="4400" spc="20" dirty="0" smtClean="0">
                <a:latin typeface="Arial"/>
                <a:cs typeface="Arial"/>
              </a:rPr>
              <a:t>l</a:t>
            </a:r>
            <a:r>
              <a:rPr sz="4400" spc="-40" dirty="0" smtClean="0">
                <a:latin typeface="Arial"/>
                <a:cs typeface="Arial"/>
              </a:rPr>
              <a:t>t</a:t>
            </a:r>
            <a:r>
              <a:rPr sz="4400" spc="0" dirty="0" smtClean="0">
                <a:latin typeface="Arial"/>
                <a:cs typeface="Arial"/>
              </a:rPr>
              <a:t>s</a:t>
            </a:r>
            <a:r>
              <a:rPr lang="en-US" sz="4400" spc="0" dirty="0" smtClean="0">
                <a:latin typeface="Arial"/>
                <a:cs typeface="Arial"/>
              </a:rPr>
              <a:t> </a:t>
            </a:r>
            <a:r>
              <a:rPr lang="en-US" altLang="zh-CN" sz="4400" kern="0" dirty="0" smtClean="0">
                <a:solidFill>
                  <a:schemeClr val="tx2"/>
                </a:solidFill>
                <a:latin typeface="Arial"/>
                <a:cs typeface="Arial"/>
              </a:rPr>
              <a:t>(</a:t>
            </a:r>
            <a:r>
              <a:rPr lang="en-US" altLang="zh-CN" sz="4400" i="1" kern="0" dirty="0">
                <a:solidFill>
                  <a:schemeClr val="tx2"/>
                </a:solidFill>
                <a:latin typeface="Arial"/>
                <a:cs typeface="Arial"/>
              </a:rPr>
              <a:t>N</a:t>
            </a:r>
            <a:r>
              <a:rPr lang="en-US" altLang="zh-CN" sz="4400" i="1" kern="0" dirty="0" smtClean="0">
                <a:solidFill>
                  <a:schemeClr val="tx2"/>
                </a:solidFill>
                <a:latin typeface="Arial"/>
                <a:cs typeface="Arial"/>
              </a:rPr>
              <a:t>ormalized </a:t>
            </a:r>
            <a:r>
              <a:rPr lang="en-US" altLang="zh-CN" sz="4400" i="1" kern="0" dirty="0" smtClean="0">
                <a:solidFill>
                  <a:srgbClr val="FF0000"/>
                </a:solidFill>
                <a:latin typeface="Arial"/>
                <a:cs typeface="Arial"/>
              </a:rPr>
              <a:t>AFCT</a:t>
            </a:r>
            <a:r>
              <a:rPr lang="en-US" altLang="zh-CN" sz="4400" kern="0" dirty="0" smtClean="0">
                <a:solidFill>
                  <a:schemeClr val="tx2"/>
                </a:solidFill>
                <a:latin typeface="Arial"/>
                <a:cs typeface="Arial"/>
              </a:rPr>
              <a:t>)</a:t>
            </a:r>
            <a:endParaRPr lang="en-US" altLang="zh-CN" sz="4400" kern="0" dirty="0">
              <a:solidFill>
                <a:schemeClr val="tx2"/>
              </a:solidFill>
              <a:latin typeface="Arial"/>
              <a:cs typeface="Arial"/>
            </a:endParaRPr>
          </a:p>
          <a:p>
            <a:pPr marL="12700">
              <a:lnSpc>
                <a:spcPct val="100000"/>
              </a:lnSpc>
            </a:pPr>
            <a:r>
              <a:rPr lang="en-US" sz="4400" spc="0" dirty="0" smtClean="0">
                <a:latin typeface="Arial"/>
                <a:cs typeface="Arial"/>
              </a:rPr>
              <a:t> </a:t>
            </a:r>
            <a:endParaRPr sz="4400" dirty="0">
              <a:latin typeface="Arial"/>
              <a:cs typeface="Arial"/>
            </a:endParaRPr>
          </a:p>
        </p:txBody>
      </p:sp>
      <p:pic>
        <p:nvPicPr>
          <p:cNvPr id="2097164" name="图片 30"/>
          <p:cNvPicPr>
            <a:picLocks noChangeAspect="1"/>
          </p:cNvPicPr>
          <p:nvPr/>
        </p:nvPicPr>
        <p:blipFill rotWithShape="1">
          <a:blip r:embed="rId3" cstate="print"/>
          <a:srcRect l="422"/>
          <a:stretch>
            <a:fillRect/>
          </a:stretch>
        </p:blipFill>
        <p:spPr>
          <a:xfrm>
            <a:off x="6477000" y="3201284"/>
            <a:ext cx="4876800" cy="3311011"/>
          </a:xfrm>
          <a:prstGeom prst="rect">
            <a:avLst/>
          </a:prstGeom>
        </p:spPr>
      </p:pic>
      <p:sp>
        <p:nvSpPr>
          <p:cNvPr id="1048696" name="object 5"/>
          <p:cNvSpPr txBox="1">
            <a:spLocks noGrp="1"/>
          </p:cNvSpPr>
          <p:nvPr>
            <p:ph type="sldNum" sz="quarter" idx="7"/>
          </p:nvPr>
        </p:nvSpPr>
        <p:spPr>
          <a:xfrm>
            <a:off x="11064240" y="6447472"/>
            <a:ext cx="365760" cy="200149"/>
          </a:xfrm>
          <a:prstGeom prst="rect">
            <a:avLst/>
          </a:prstGeom>
        </p:spPr>
        <p:txBody>
          <a:bodyPr vert="horz" wrap="square" lIns="0" tIns="0" rIns="0" bIns="0" rtlCol="0">
            <a:noAutofit/>
          </a:bodyPr>
          <a:lstStyle/>
          <a:p>
            <a:pPr marL="114300">
              <a:lnSpc>
                <a:spcPct val="100000"/>
              </a:lnSpc>
            </a:pPr>
            <a:r>
              <a:rPr lang="en-US" sz="1200" dirty="0" smtClean="0">
                <a:solidFill>
                  <a:srgbClr val="898989"/>
                </a:solidFill>
                <a:latin typeface="Arial"/>
                <a:cs typeface="Arial"/>
              </a:rPr>
              <a:t>14</a:t>
            </a:r>
            <a:endParaRPr sz="1200" dirty="0">
              <a:latin typeface="Arial"/>
              <a:cs typeface="Arial"/>
            </a:endParaRPr>
          </a:p>
        </p:txBody>
      </p:sp>
      <p:pic>
        <p:nvPicPr>
          <p:cNvPr id="2097165" name="图片 32"/>
          <p:cNvPicPr>
            <a:picLocks noChangeAspect="1"/>
          </p:cNvPicPr>
          <p:nvPr/>
        </p:nvPicPr>
        <p:blipFill>
          <a:blip r:embed="rId4" cstate="print"/>
          <a:stretch>
            <a:fillRect/>
          </a:stretch>
        </p:blipFill>
        <p:spPr>
          <a:xfrm>
            <a:off x="838200" y="3200400"/>
            <a:ext cx="4953000" cy="33118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6" name="图片 2"/>
          <p:cNvPicPr>
            <a:picLocks noChangeAspect="1"/>
          </p:cNvPicPr>
          <p:nvPr/>
        </p:nvPicPr>
        <p:blipFill>
          <a:blip r:embed="rId3" cstate="print"/>
          <a:stretch>
            <a:fillRect/>
          </a:stretch>
        </p:blipFill>
        <p:spPr>
          <a:xfrm>
            <a:off x="6466445" y="3124200"/>
            <a:ext cx="5138027" cy="3468058"/>
          </a:xfrm>
          <a:prstGeom prst="rect">
            <a:avLst/>
          </a:prstGeom>
        </p:spPr>
      </p:pic>
      <p:sp>
        <p:nvSpPr>
          <p:cNvPr id="1048700" name="object 6"/>
          <p:cNvSpPr txBox="1"/>
          <p:nvPr/>
        </p:nvSpPr>
        <p:spPr>
          <a:xfrm>
            <a:off x="916938" y="1485052"/>
            <a:ext cx="11503662" cy="1486748"/>
          </a:xfrm>
          <a:prstGeom prst="rect">
            <a:avLst/>
          </a:prstGeom>
        </p:spPr>
        <p:txBody>
          <a:bodyPr vert="horz" wrap="square" lIns="0" tIns="0" rIns="0" bIns="0" rtlCol="0">
            <a:noAutofit/>
          </a:bodyPr>
          <a:lstStyle/>
          <a:p>
            <a:pPr marL="355600" indent="-342900">
              <a:lnSpc>
                <a:spcPct val="100000"/>
              </a:lnSpc>
              <a:buFont typeface="Wingdings" panose="05000000000000000000" pitchFamily="2" charset="2"/>
              <a:buChar char="n"/>
              <a:tabLst>
                <a:tab pos="469265" algn="l"/>
              </a:tabLst>
            </a:pPr>
            <a:r>
              <a:rPr sz="2300" spc="430" dirty="0" smtClean="0">
                <a:solidFill>
                  <a:srgbClr val="00007D"/>
                </a:solidFill>
                <a:latin typeface="Arial"/>
                <a:cs typeface="Arial"/>
              </a:rPr>
              <a:t>	</a:t>
            </a:r>
            <a:r>
              <a:rPr lang="en-US" sz="2800" spc="10" dirty="0" err="1" smtClean="0">
                <a:latin typeface="Arial"/>
                <a:cs typeface="Arial"/>
              </a:rPr>
              <a:t>Testbed</a:t>
            </a:r>
            <a:r>
              <a:rPr sz="2800" spc="10" dirty="0" smtClean="0">
                <a:latin typeface="Arial"/>
                <a:cs typeface="Arial"/>
              </a:rPr>
              <a:t> </a:t>
            </a:r>
            <a:r>
              <a:rPr sz="2800" spc="10" dirty="0">
                <a:latin typeface="Arial"/>
                <a:cs typeface="Arial"/>
              </a:rPr>
              <a:t>settings</a:t>
            </a:r>
          </a:p>
          <a:p>
            <a:pPr>
              <a:lnSpc>
                <a:spcPts val="750"/>
              </a:lnSpc>
              <a:spcBef>
                <a:spcPts val="30"/>
              </a:spcBef>
            </a:pPr>
            <a:endParaRPr sz="750" dirty="0"/>
          </a:p>
          <a:p>
            <a:pPr marL="914400" indent="-457200">
              <a:lnSpc>
                <a:spcPct val="100000"/>
              </a:lnSpc>
              <a:buClr>
                <a:srgbClr val="9999CC"/>
              </a:buClr>
              <a:buSzPct val="81818"/>
              <a:buFont typeface="Wingdings" panose="05000000000000000000" pitchFamily="2" charset="2"/>
              <a:buChar char="n"/>
              <a:tabLst>
                <a:tab pos="913765" algn="l"/>
              </a:tabLst>
            </a:pPr>
            <a:r>
              <a:rPr lang="en-US" altLang="zh-CN" sz="2400" spc="40" dirty="0" err="1">
                <a:latin typeface="Arial"/>
                <a:cs typeface="Arial"/>
              </a:rPr>
              <a:t>Mininet</a:t>
            </a:r>
            <a:r>
              <a:rPr lang="en-US" altLang="zh-CN" sz="2400" spc="40" dirty="0">
                <a:latin typeface="Arial"/>
                <a:cs typeface="Arial"/>
              </a:rPr>
              <a:t> 2.3.0</a:t>
            </a:r>
            <a:r>
              <a:rPr sz="2400" spc="40" dirty="0">
                <a:latin typeface="Arial"/>
                <a:cs typeface="Arial"/>
              </a:rPr>
              <a:t>; </a:t>
            </a:r>
            <a:r>
              <a:rPr lang="en-US" sz="2400" spc="40" dirty="0" smtClean="0">
                <a:latin typeface="Arial"/>
                <a:cs typeface="Arial"/>
              </a:rPr>
              <a:t>2</a:t>
            </a:r>
            <a:r>
              <a:rPr sz="2400" spc="40" dirty="0" smtClean="0">
                <a:latin typeface="Arial"/>
                <a:cs typeface="Arial"/>
              </a:rPr>
              <a:t>-layer</a:t>
            </a:r>
            <a:r>
              <a:rPr lang="en-US" sz="2400" spc="40" dirty="0" smtClean="0">
                <a:latin typeface="Arial"/>
                <a:cs typeface="Arial"/>
              </a:rPr>
              <a:t> Leaf-spine topology</a:t>
            </a:r>
            <a:endParaRPr sz="2400" spc="40" dirty="0">
              <a:latin typeface="Arial"/>
              <a:cs typeface="Arial"/>
            </a:endParaRPr>
          </a:p>
          <a:p>
            <a:pPr marL="342900" indent="-342900">
              <a:lnSpc>
                <a:spcPts val="950"/>
              </a:lnSpc>
              <a:spcBef>
                <a:spcPts val="10"/>
              </a:spcBef>
              <a:buClr>
                <a:srgbClr val="9999CC"/>
              </a:buClr>
              <a:buFont typeface="Wingdings" panose="05000000000000000000" pitchFamily="2" charset="2"/>
              <a:buChar char="n"/>
            </a:pPr>
            <a:endParaRPr sz="2400" spc="40" dirty="0">
              <a:latin typeface="Arial"/>
              <a:cs typeface="Arial"/>
            </a:endParaRPr>
          </a:p>
          <a:p>
            <a:pPr marL="914400" indent="-457200">
              <a:lnSpc>
                <a:spcPct val="100000"/>
              </a:lnSpc>
              <a:buClr>
                <a:srgbClr val="9999CC"/>
              </a:buClr>
              <a:buSzPct val="81818"/>
              <a:buFont typeface="Wingdings" panose="05000000000000000000" pitchFamily="2" charset="2"/>
              <a:buChar char="n"/>
              <a:tabLst>
                <a:tab pos="913765" algn="l"/>
              </a:tabLst>
            </a:pPr>
            <a:r>
              <a:rPr lang="en-US" sz="2400" spc="40" dirty="0" smtClean="0">
                <a:latin typeface="Arial"/>
                <a:cs typeface="Arial"/>
              </a:rPr>
              <a:t>20M</a:t>
            </a:r>
            <a:r>
              <a:rPr sz="2400" spc="40" dirty="0" smtClean="0">
                <a:latin typeface="Arial"/>
                <a:cs typeface="Arial"/>
              </a:rPr>
              <a:t>bps </a:t>
            </a:r>
            <a:r>
              <a:rPr lang="en-US" altLang="zh-CN" sz="2400" spc="40" dirty="0">
                <a:latin typeface="Arial"/>
                <a:cs typeface="Arial"/>
              </a:rPr>
              <a:t>bottleneck link</a:t>
            </a:r>
            <a:r>
              <a:rPr sz="2400" spc="40" dirty="0">
                <a:latin typeface="Arial"/>
                <a:cs typeface="Arial"/>
              </a:rPr>
              <a:t>; </a:t>
            </a:r>
            <a:r>
              <a:rPr lang="en-US" sz="2400" spc="40" dirty="0" smtClean="0">
                <a:latin typeface="Arial"/>
                <a:cs typeface="Arial"/>
              </a:rPr>
              <a:t>56</a:t>
            </a:r>
            <a:r>
              <a:rPr sz="2400" spc="40" dirty="0" smtClean="0">
                <a:latin typeface="Arial"/>
                <a:cs typeface="Arial"/>
              </a:rPr>
              <a:t> </a:t>
            </a:r>
            <a:r>
              <a:rPr sz="2400" spc="40" dirty="0">
                <a:latin typeface="Arial"/>
                <a:cs typeface="Arial"/>
              </a:rPr>
              <a:t>hosts, </a:t>
            </a:r>
            <a:r>
              <a:rPr sz="2400" spc="40" dirty="0" smtClean="0">
                <a:latin typeface="Arial"/>
                <a:cs typeface="Arial"/>
              </a:rPr>
              <a:t>2</a:t>
            </a:r>
            <a:r>
              <a:rPr lang="en-US" sz="2400" spc="40" dirty="0" smtClean="0">
                <a:latin typeface="Arial"/>
                <a:cs typeface="Arial"/>
              </a:rPr>
              <a:t> </a:t>
            </a:r>
            <a:r>
              <a:rPr lang="en-US" sz="2400" spc="40" dirty="0" err="1">
                <a:latin typeface="Arial"/>
                <a:cs typeface="Arial"/>
              </a:rPr>
              <a:t>ToR</a:t>
            </a:r>
            <a:r>
              <a:rPr lang="en-US" sz="2400" spc="40" dirty="0">
                <a:latin typeface="Arial"/>
                <a:cs typeface="Arial"/>
              </a:rPr>
              <a:t> </a:t>
            </a:r>
            <a:r>
              <a:rPr sz="2400" spc="40" dirty="0">
                <a:latin typeface="Arial"/>
                <a:cs typeface="Arial"/>
              </a:rPr>
              <a:t>switches</a:t>
            </a:r>
            <a:r>
              <a:rPr lang="en-US" sz="2400" spc="40" dirty="0">
                <a:latin typeface="Arial"/>
                <a:cs typeface="Arial"/>
              </a:rPr>
              <a:t>,</a:t>
            </a:r>
            <a:r>
              <a:rPr lang="en-US" altLang="zh-CN" sz="2400" dirty="0"/>
              <a:t> </a:t>
            </a:r>
            <a:r>
              <a:rPr lang="en-US" altLang="zh-CN" sz="2400" spc="40" dirty="0" smtClean="0">
                <a:latin typeface="Arial"/>
                <a:cs typeface="Arial"/>
              </a:rPr>
              <a:t>20 </a:t>
            </a:r>
            <a:r>
              <a:rPr lang="en-US" altLang="zh-CN" sz="2400" spc="40" dirty="0">
                <a:latin typeface="Arial"/>
                <a:cs typeface="Arial"/>
              </a:rPr>
              <a:t>core </a:t>
            </a:r>
            <a:r>
              <a:rPr lang="en-US" altLang="zh-CN" sz="2400" spc="40" dirty="0" smtClean="0">
                <a:latin typeface="Arial"/>
                <a:cs typeface="Arial"/>
              </a:rPr>
              <a:t>switches</a:t>
            </a:r>
          </a:p>
        </p:txBody>
      </p:sp>
      <p:sp>
        <p:nvSpPr>
          <p:cNvPr id="1048701" name="object 2"/>
          <p:cNvSpPr txBox="1"/>
          <p:nvPr/>
        </p:nvSpPr>
        <p:spPr>
          <a:xfrm>
            <a:off x="1198090" y="294435"/>
            <a:ext cx="10536710" cy="700405"/>
          </a:xfrm>
          <a:prstGeom prst="rect">
            <a:avLst/>
          </a:prstGeom>
        </p:spPr>
        <p:txBody>
          <a:bodyPr vert="horz" wrap="square" lIns="0" tIns="0" rIns="0" bIns="0" rtlCol="0">
            <a:noAutofit/>
          </a:bodyPr>
          <a:lstStyle/>
          <a:p>
            <a:pPr marL="12700"/>
            <a:r>
              <a:rPr sz="4400" spc="-520" dirty="0" err="1" smtClean="0">
                <a:latin typeface="Arial"/>
                <a:cs typeface="Arial"/>
              </a:rPr>
              <a:t>T</a:t>
            </a:r>
            <a:r>
              <a:rPr sz="4400" spc="-50" dirty="0" err="1" smtClean="0">
                <a:latin typeface="Arial"/>
                <a:cs typeface="Arial"/>
              </a:rPr>
              <a:t>e</a:t>
            </a:r>
            <a:r>
              <a:rPr sz="4400" spc="-25" dirty="0" err="1" smtClean="0">
                <a:latin typeface="Arial"/>
                <a:cs typeface="Arial"/>
              </a:rPr>
              <a:t>s</a:t>
            </a:r>
            <a:r>
              <a:rPr sz="4400" spc="-40" dirty="0" err="1" smtClean="0">
                <a:latin typeface="Arial"/>
                <a:cs typeface="Arial"/>
              </a:rPr>
              <a:t>t</a:t>
            </a:r>
            <a:r>
              <a:rPr sz="4400" spc="-50" dirty="0" err="1" smtClean="0">
                <a:latin typeface="Arial"/>
                <a:cs typeface="Arial"/>
              </a:rPr>
              <a:t>be</a:t>
            </a:r>
            <a:r>
              <a:rPr sz="4400" spc="0" dirty="0" err="1" smtClean="0">
                <a:latin typeface="Arial"/>
                <a:cs typeface="Arial"/>
              </a:rPr>
              <a:t>d</a:t>
            </a:r>
            <a:r>
              <a:rPr sz="4400" spc="225" dirty="0" smtClean="0">
                <a:latin typeface="Arial"/>
                <a:cs typeface="Arial"/>
              </a:rPr>
              <a:t> </a:t>
            </a:r>
            <a:r>
              <a:rPr sz="4400" spc="20" dirty="0" smtClean="0">
                <a:latin typeface="Arial"/>
                <a:cs typeface="Arial"/>
              </a:rPr>
              <a:t>R</a:t>
            </a:r>
            <a:r>
              <a:rPr sz="4400" spc="-50" dirty="0" smtClean="0">
                <a:latin typeface="Arial"/>
                <a:cs typeface="Arial"/>
              </a:rPr>
              <a:t>e</a:t>
            </a:r>
            <a:r>
              <a:rPr sz="4400" spc="0" dirty="0" smtClean="0">
                <a:latin typeface="Arial"/>
                <a:cs typeface="Arial"/>
              </a:rPr>
              <a:t>s</a:t>
            </a:r>
            <a:r>
              <a:rPr sz="4400" spc="-50" dirty="0" smtClean="0">
                <a:latin typeface="Arial"/>
                <a:cs typeface="Arial"/>
              </a:rPr>
              <a:t>u</a:t>
            </a:r>
            <a:r>
              <a:rPr sz="4400" spc="20" dirty="0" smtClean="0">
                <a:latin typeface="Arial"/>
                <a:cs typeface="Arial"/>
              </a:rPr>
              <a:t>l</a:t>
            </a:r>
            <a:r>
              <a:rPr sz="4400" spc="-40" dirty="0" smtClean="0">
                <a:latin typeface="Arial"/>
                <a:cs typeface="Arial"/>
              </a:rPr>
              <a:t>t</a:t>
            </a:r>
            <a:r>
              <a:rPr sz="4400" spc="0" dirty="0" smtClean="0">
                <a:latin typeface="Arial"/>
                <a:cs typeface="Arial"/>
              </a:rPr>
              <a:t>s</a:t>
            </a:r>
            <a:r>
              <a:rPr lang="en-US" sz="4400" spc="0" dirty="0" smtClean="0">
                <a:latin typeface="Arial"/>
                <a:cs typeface="Arial"/>
              </a:rPr>
              <a:t> </a:t>
            </a:r>
            <a:r>
              <a:rPr lang="en-US" altLang="zh-CN" sz="4400" kern="0" dirty="0" smtClean="0">
                <a:solidFill>
                  <a:schemeClr val="tx2"/>
                </a:solidFill>
                <a:latin typeface="Arial"/>
                <a:cs typeface="Arial"/>
              </a:rPr>
              <a:t>(</a:t>
            </a:r>
            <a:r>
              <a:rPr lang="en-US" altLang="zh-CN" sz="4400" i="1" kern="0" dirty="0" smtClean="0">
                <a:solidFill>
                  <a:schemeClr val="tx2"/>
                </a:solidFill>
                <a:latin typeface="Arial"/>
                <a:cs typeface="Arial"/>
              </a:rPr>
              <a:t>Normalized </a:t>
            </a:r>
            <a:r>
              <a:rPr lang="en-US" altLang="zh-CN" sz="4400" i="1" kern="0" dirty="0" smtClean="0">
                <a:solidFill>
                  <a:srgbClr val="FF0000"/>
                </a:solidFill>
                <a:latin typeface="Arial"/>
                <a:cs typeface="Arial"/>
              </a:rPr>
              <a:t>Throughput</a:t>
            </a:r>
            <a:r>
              <a:rPr lang="en-US" altLang="zh-CN" sz="4400" kern="0" dirty="0" smtClean="0">
                <a:solidFill>
                  <a:schemeClr val="tx2"/>
                </a:solidFill>
                <a:latin typeface="Arial"/>
                <a:cs typeface="Arial"/>
              </a:rPr>
              <a:t>)</a:t>
            </a:r>
            <a:endParaRPr lang="en-US" altLang="zh-CN" sz="4400" kern="0" dirty="0">
              <a:solidFill>
                <a:schemeClr val="tx2"/>
              </a:solidFill>
              <a:latin typeface="Arial"/>
              <a:cs typeface="Arial"/>
            </a:endParaRPr>
          </a:p>
          <a:p>
            <a:pPr marL="12700">
              <a:lnSpc>
                <a:spcPct val="100000"/>
              </a:lnSpc>
            </a:pPr>
            <a:r>
              <a:rPr lang="en-US" sz="4400" spc="0" dirty="0" smtClean="0">
                <a:latin typeface="Arial"/>
                <a:cs typeface="Arial"/>
              </a:rPr>
              <a:t> </a:t>
            </a:r>
            <a:endParaRPr sz="4400" dirty="0">
              <a:latin typeface="Arial"/>
              <a:cs typeface="Arial"/>
            </a:endParaRPr>
          </a:p>
        </p:txBody>
      </p:sp>
      <p:sp>
        <p:nvSpPr>
          <p:cNvPr id="1048702" name="object 5"/>
          <p:cNvSpPr txBox="1">
            <a:spLocks noGrp="1"/>
          </p:cNvSpPr>
          <p:nvPr>
            <p:ph type="sldNum" sz="quarter" idx="7"/>
          </p:nvPr>
        </p:nvSpPr>
        <p:spPr>
          <a:xfrm>
            <a:off x="11064240" y="6447472"/>
            <a:ext cx="365760" cy="200149"/>
          </a:xfrm>
          <a:prstGeom prst="rect">
            <a:avLst/>
          </a:prstGeom>
        </p:spPr>
        <p:txBody>
          <a:bodyPr vert="horz" wrap="square" lIns="0" tIns="0" rIns="0" bIns="0" rtlCol="0">
            <a:noAutofit/>
          </a:bodyPr>
          <a:lstStyle/>
          <a:p>
            <a:pPr marL="114300">
              <a:lnSpc>
                <a:spcPct val="100000"/>
              </a:lnSpc>
            </a:pPr>
            <a:r>
              <a:rPr lang="en-US" sz="1200" dirty="0" smtClean="0">
                <a:solidFill>
                  <a:srgbClr val="898989"/>
                </a:solidFill>
                <a:latin typeface="Arial"/>
                <a:cs typeface="Arial"/>
              </a:rPr>
              <a:t>15</a:t>
            </a:r>
            <a:endParaRPr sz="1200" dirty="0">
              <a:latin typeface="Arial"/>
              <a:cs typeface="Arial"/>
            </a:endParaRPr>
          </a:p>
        </p:txBody>
      </p:sp>
      <p:pic>
        <p:nvPicPr>
          <p:cNvPr id="2097167" name="图片 1"/>
          <p:cNvPicPr>
            <a:picLocks noChangeAspect="1"/>
          </p:cNvPicPr>
          <p:nvPr/>
        </p:nvPicPr>
        <p:blipFill>
          <a:blip r:embed="rId4" cstate="print"/>
          <a:stretch>
            <a:fillRect/>
          </a:stretch>
        </p:blipFill>
        <p:spPr>
          <a:xfrm>
            <a:off x="916938" y="3176676"/>
            <a:ext cx="5121197" cy="341558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8" name="图片 13"/>
          <p:cNvPicPr>
            <a:picLocks noChangeAspect="1"/>
          </p:cNvPicPr>
          <p:nvPr/>
        </p:nvPicPr>
        <p:blipFill rotWithShape="1">
          <a:blip r:embed="rId3" cstate="print"/>
          <a:srcRect l="1069"/>
          <a:stretch>
            <a:fillRect/>
          </a:stretch>
        </p:blipFill>
        <p:spPr>
          <a:xfrm>
            <a:off x="6668769" y="3131406"/>
            <a:ext cx="4761231" cy="3211203"/>
          </a:xfrm>
          <a:prstGeom prst="rect">
            <a:avLst/>
          </a:prstGeom>
        </p:spPr>
      </p:pic>
      <p:pic>
        <p:nvPicPr>
          <p:cNvPr id="2097169" name="图片 12"/>
          <p:cNvPicPr>
            <a:picLocks noChangeAspect="1"/>
          </p:cNvPicPr>
          <p:nvPr/>
        </p:nvPicPr>
        <p:blipFill rotWithShape="1">
          <a:blip r:embed="rId4" cstate="print"/>
          <a:srcRect l="608"/>
          <a:stretch>
            <a:fillRect/>
          </a:stretch>
        </p:blipFill>
        <p:spPr>
          <a:xfrm>
            <a:off x="838200" y="3131406"/>
            <a:ext cx="4876800" cy="3203997"/>
          </a:xfrm>
          <a:prstGeom prst="rect">
            <a:avLst/>
          </a:prstGeom>
        </p:spPr>
      </p:pic>
      <p:sp>
        <p:nvSpPr>
          <p:cNvPr id="1048706" name="object 3"/>
          <p:cNvSpPr txBox="1"/>
          <p:nvPr/>
        </p:nvSpPr>
        <p:spPr>
          <a:xfrm>
            <a:off x="916939" y="64474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707" name="object 4"/>
          <p:cNvSpPr txBox="1"/>
          <p:nvPr/>
        </p:nvSpPr>
        <p:spPr>
          <a:xfrm>
            <a:off x="11165840" y="6447472"/>
            <a:ext cx="264160" cy="200660"/>
          </a:xfrm>
          <a:prstGeom prst="rect">
            <a:avLst/>
          </a:prstGeom>
        </p:spPr>
        <p:txBody>
          <a:bodyPr vert="horz" wrap="square" lIns="0" tIns="0" rIns="0" bIns="0" rtlCol="0">
            <a:noAutofit/>
          </a:bodyPr>
          <a:lstStyle/>
          <a:p>
            <a:pPr marL="12700">
              <a:lnSpc>
                <a:spcPct val="100000"/>
              </a:lnSpc>
            </a:pPr>
            <a:r>
              <a:rPr lang="en-US" sz="1200" dirty="0" smtClean="0">
                <a:solidFill>
                  <a:srgbClr val="898989"/>
                </a:solidFill>
                <a:latin typeface="Arial"/>
                <a:cs typeface="Arial"/>
              </a:rPr>
              <a:t>16</a:t>
            </a:r>
            <a:endParaRPr sz="1200" dirty="0">
              <a:latin typeface="Arial"/>
              <a:cs typeface="Arial"/>
            </a:endParaRPr>
          </a:p>
        </p:txBody>
      </p:sp>
      <p:sp>
        <p:nvSpPr>
          <p:cNvPr id="1048708" name="object 5"/>
          <p:cNvSpPr txBox="1"/>
          <p:nvPr/>
        </p:nvSpPr>
        <p:spPr>
          <a:xfrm>
            <a:off x="1350490" y="446835"/>
            <a:ext cx="9795819" cy="700013"/>
          </a:xfrm>
          <a:prstGeom prst="rect">
            <a:avLst/>
          </a:prstGeom>
        </p:spPr>
        <p:txBody>
          <a:bodyPr vert="horz" wrap="square" lIns="0" tIns="0" rIns="0" bIns="0" rtlCol="0">
            <a:noAutofit/>
          </a:bodyPr>
          <a:lstStyle/>
          <a:p>
            <a:pPr marL="12700"/>
            <a:r>
              <a:rPr lang="en-US" sz="4400" kern="0" spc="-50" dirty="0" smtClean="0">
                <a:solidFill>
                  <a:sysClr val="windowText" lastClr="000000"/>
                </a:solidFill>
                <a:latin typeface="Arial"/>
                <a:cs typeface="Arial"/>
              </a:rPr>
              <a:t>La</a:t>
            </a:r>
            <a:r>
              <a:rPr lang="en-US" sz="4400" kern="0" spc="30" dirty="0" smtClean="0">
                <a:solidFill>
                  <a:sysClr val="windowText" lastClr="000000"/>
                </a:solidFill>
                <a:latin typeface="Arial"/>
                <a:cs typeface="Arial"/>
              </a:rPr>
              <a:t>r</a:t>
            </a:r>
            <a:r>
              <a:rPr lang="en-US" sz="4400" kern="0" spc="-50" dirty="0" smtClean="0">
                <a:solidFill>
                  <a:sysClr val="windowText" lastClr="000000"/>
                </a:solidFill>
                <a:latin typeface="Arial"/>
                <a:cs typeface="Arial"/>
              </a:rPr>
              <a:t>ge</a:t>
            </a:r>
            <a:r>
              <a:rPr lang="en-US" sz="4400" kern="0" spc="30" dirty="0" smtClean="0">
                <a:solidFill>
                  <a:sysClr val="windowText" lastClr="000000"/>
                </a:solidFill>
                <a:latin typeface="Arial"/>
                <a:cs typeface="Arial"/>
              </a:rPr>
              <a:t>r-</a:t>
            </a:r>
            <a:r>
              <a:rPr lang="en-US" sz="4400" kern="0" dirty="0" smtClean="0">
                <a:solidFill>
                  <a:sysClr val="windowText" lastClr="000000"/>
                </a:solidFill>
                <a:latin typeface="Arial"/>
                <a:cs typeface="Arial"/>
              </a:rPr>
              <a:t>sc</a:t>
            </a:r>
            <a:r>
              <a:rPr lang="en-US" sz="4400" kern="0" spc="-50" dirty="0" smtClean="0">
                <a:solidFill>
                  <a:sysClr val="windowText" lastClr="000000"/>
                </a:solidFill>
                <a:latin typeface="Arial"/>
                <a:cs typeface="Arial"/>
              </a:rPr>
              <a:t>a</a:t>
            </a:r>
            <a:r>
              <a:rPr lang="en-US" sz="4400" kern="0" spc="20" dirty="0" smtClean="0">
                <a:solidFill>
                  <a:sysClr val="windowText" lastClr="000000"/>
                </a:solidFill>
                <a:latin typeface="Arial"/>
                <a:cs typeface="Arial"/>
              </a:rPr>
              <a:t>l</a:t>
            </a:r>
            <a:r>
              <a:rPr lang="en-US" sz="4400" kern="0" dirty="0" smtClean="0">
                <a:solidFill>
                  <a:sysClr val="windowText" lastClr="000000"/>
                </a:solidFill>
                <a:latin typeface="Arial"/>
                <a:cs typeface="Arial"/>
              </a:rPr>
              <a:t>e</a:t>
            </a:r>
            <a:r>
              <a:rPr lang="en-US" sz="4400" kern="0" spc="130" dirty="0" smtClean="0">
                <a:solidFill>
                  <a:sysClr val="windowText" lastClr="000000"/>
                </a:solidFill>
                <a:latin typeface="Arial"/>
                <a:cs typeface="Arial"/>
              </a:rPr>
              <a:t> </a:t>
            </a:r>
            <a:r>
              <a:rPr lang="en-US" sz="4400" kern="0" spc="-65" dirty="0" smtClean="0">
                <a:solidFill>
                  <a:sysClr val="windowText" lastClr="000000"/>
                </a:solidFill>
                <a:latin typeface="Arial"/>
                <a:cs typeface="Arial"/>
              </a:rPr>
              <a:t>S</a:t>
            </a:r>
            <a:r>
              <a:rPr lang="en-US" sz="4400" kern="0" spc="20" dirty="0" smtClean="0">
                <a:solidFill>
                  <a:sysClr val="windowText" lastClr="000000"/>
                </a:solidFill>
                <a:latin typeface="Arial"/>
                <a:cs typeface="Arial"/>
              </a:rPr>
              <a:t>i</a:t>
            </a:r>
            <a:r>
              <a:rPr lang="en-US" sz="4400" kern="0" spc="30" dirty="0" smtClean="0">
                <a:solidFill>
                  <a:sysClr val="windowText" lastClr="000000"/>
                </a:solidFill>
                <a:latin typeface="Arial"/>
                <a:cs typeface="Arial"/>
              </a:rPr>
              <a:t>m</a:t>
            </a:r>
            <a:r>
              <a:rPr lang="en-US" sz="4400" kern="0" spc="-50" dirty="0" smtClean="0">
                <a:solidFill>
                  <a:sysClr val="windowText" lastClr="000000"/>
                </a:solidFill>
                <a:latin typeface="Arial"/>
                <a:cs typeface="Arial"/>
              </a:rPr>
              <a:t>u</a:t>
            </a:r>
            <a:r>
              <a:rPr lang="en-US" sz="4400" kern="0" spc="20" dirty="0" smtClean="0">
                <a:solidFill>
                  <a:sysClr val="windowText" lastClr="000000"/>
                </a:solidFill>
                <a:latin typeface="Arial"/>
                <a:cs typeface="Arial"/>
              </a:rPr>
              <a:t>l</a:t>
            </a:r>
            <a:r>
              <a:rPr lang="en-US" sz="4400" kern="0" spc="-50" dirty="0" smtClean="0">
                <a:solidFill>
                  <a:sysClr val="windowText" lastClr="000000"/>
                </a:solidFill>
                <a:latin typeface="Arial"/>
                <a:cs typeface="Arial"/>
              </a:rPr>
              <a:t>a</a:t>
            </a:r>
            <a:r>
              <a:rPr lang="en-US" sz="4400" kern="0" spc="-40" dirty="0" smtClean="0">
                <a:solidFill>
                  <a:sysClr val="windowText" lastClr="000000"/>
                </a:solidFill>
                <a:latin typeface="Arial"/>
                <a:cs typeface="Arial"/>
              </a:rPr>
              <a:t>t</a:t>
            </a:r>
            <a:r>
              <a:rPr lang="en-US" sz="4400" kern="0" spc="20" dirty="0" smtClean="0">
                <a:solidFill>
                  <a:sysClr val="windowText" lastClr="000000"/>
                </a:solidFill>
                <a:latin typeface="Arial"/>
                <a:cs typeface="Arial"/>
              </a:rPr>
              <a:t>i</a:t>
            </a:r>
            <a:r>
              <a:rPr lang="en-US" sz="4400" kern="0" spc="-50" dirty="0" smtClean="0">
                <a:solidFill>
                  <a:sysClr val="windowText" lastClr="000000"/>
                </a:solidFill>
                <a:latin typeface="Arial"/>
                <a:cs typeface="Arial"/>
              </a:rPr>
              <a:t>on</a:t>
            </a:r>
            <a:r>
              <a:rPr lang="en-US" sz="4400" kern="0" dirty="0" smtClean="0">
                <a:solidFill>
                  <a:sysClr val="windowText" lastClr="000000"/>
                </a:solidFill>
                <a:latin typeface="Arial"/>
                <a:cs typeface="Arial"/>
              </a:rPr>
              <a:t>s </a:t>
            </a:r>
            <a:r>
              <a:rPr lang="en-US" sz="4400" kern="0" dirty="0" smtClean="0">
                <a:solidFill>
                  <a:schemeClr val="tx2"/>
                </a:solidFill>
                <a:latin typeface="Arial"/>
                <a:cs typeface="Arial"/>
              </a:rPr>
              <a:t>(</a:t>
            </a:r>
            <a:r>
              <a:rPr lang="en-US" sz="4400" i="1" kern="0" dirty="0" smtClean="0">
                <a:solidFill>
                  <a:srgbClr val="FF0000"/>
                </a:solidFill>
                <a:latin typeface="Arial"/>
                <a:cs typeface="Arial"/>
              </a:rPr>
              <a:t>web search</a:t>
            </a:r>
            <a:r>
              <a:rPr lang="en-US" sz="4400" kern="0" dirty="0" smtClean="0">
                <a:solidFill>
                  <a:schemeClr val="tx2"/>
                </a:solidFill>
                <a:latin typeface="Arial"/>
                <a:cs typeface="Arial"/>
              </a:rPr>
              <a:t>)</a:t>
            </a:r>
            <a:endParaRPr lang="en-US" sz="4400" kern="0" dirty="0">
              <a:solidFill>
                <a:schemeClr val="tx2"/>
              </a:solidFill>
              <a:latin typeface="Arial"/>
              <a:cs typeface="Arial"/>
            </a:endParaRPr>
          </a:p>
        </p:txBody>
      </p:sp>
      <p:sp>
        <p:nvSpPr>
          <p:cNvPr id="1048709" name="object 6"/>
          <p:cNvSpPr txBox="1"/>
          <p:nvPr/>
        </p:nvSpPr>
        <p:spPr>
          <a:xfrm>
            <a:off x="916938" y="1485052"/>
            <a:ext cx="11503662" cy="1486748"/>
          </a:xfrm>
          <a:prstGeom prst="rect">
            <a:avLst/>
          </a:prstGeom>
        </p:spPr>
        <p:txBody>
          <a:bodyPr vert="horz" wrap="square" lIns="0" tIns="0" rIns="0" bIns="0" rtlCol="0">
            <a:noAutofit/>
          </a:bodyPr>
          <a:lstStyle/>
          <a:p>
            <a:pPr marL="355600" indent="-342900">
              <a:lnSpc>
                <a:spcPct val="100000"/>
              </a:lnSpc>
              <a:buFont typeface="Wingdings" panose="05000000000000000000" pitchFamily="2" charset="2"/>
              <a:buChar char="n"/>
              <a:tabLst>
                <a:tab pos="469265" algn="l"/>
              </a:tabLst>
            </a:pPr>
            <a:r>
              <a:rPr sz="2300" spc="430" dirty="0" smtClean="0">
                <a:solidFill>
                  <a:srgbClr val="00007D"/>
                </a:solidFill>
                <a:latin typeface="Arial"/>
                <a:cs typeface="Arial"/>
              </a:rPr>
              <a:t>	</a:t>
            </a:r>
            <a:r>
              <a:rPr sz="2800" spc="10" dirty="0" smtClean="0">
                <a:latin typeface="Arial"/>
                <a:cs typeface="Arial"/>
              </a:rPr>
              <a:t>Simulation </a:t>
            </a:r>
            <a:r>
              <a:rPr sz="2800" spc="10" dirty="0">
                <a:latin typeface="Arial"/>
                <a:cs typeface="Arial"/>
              </a:rPr>
              <a:t>settings</a:t>
            </a:r>
          </a:p>
          <a:p>
            <a:pPr>
              <a:lnSpc>
                <a:spcPts val="750"/>
              </a:lnSpc>
              <a:spcBef>
                <a:spcPts val="30"/>
              </a:spcBef>
            </a:pPr>
            <a:endParaRPr sz="750" dirty="0"/>
          </a:p>
          <a:p>
            <a:pPr marL="914400" indent="-457200">
              <a:lnSpc>
                <a:spcPct val="100000"/>
              </a:lnSpc>
              <a:buClr>
                <a:srgbClr val="9999CC"/>
              </a:buClr>
              <a:buSzPct val="81818"/>
              <a:buFont typeface="Wingdings" panose="05000000000000000000" pitchFamily="2" charset="2"/>
              <a:buChar char="n"/>
              <a:tabLst>
                <a:tab pos="913765" algn="l"/>
              </a:tabLst>
            </a:pPr>
            <a:r>
              <a:rPr sz="2400" spc="40" dirty="0">
                <a:latin typeface="Arial"/>
                <a:cs typeface="Arial"/>
              </a:rPr>
              <a:t>NS2 simulator; </a:t>
            </a:r>
            <a:r>
              <a:rPr lang="en-US" sz="2400" spc="40" dirty="0" smtClean="0">
                <a:latin typeface="Arial"/>
                <a:cs typeface="Arial"/>
              </a:rPr>
              <a:t>2</a:t>
            </a:r>
            <a:r>
              <a:rPr sz="2400" spc="40" dirty="0" smtClean="0">
                <a:latin typeface="Arial"/>
                <a:cs typeface="Arial"/>
              </a:rPr>
              <a:t>-layer</a:t>
            </a:r>
            <a:r>
              <a:rPr lang="en-US" sz="2400" spc="40" dirty="0" smtClean="0">
                <a:latin typeface="Arial"/>
                <a:cs typeface="Arial"/>
              </a:rPr>
              <a:t> Leaf-spine topology</a:t>
            </a:r>
            <a:endParaRPr sz="2400" spc="40" dirty="0">
              <a:latin typeface="Arial"/>
              <a:cs typeface="Arial"/>
            </a:endParaRPr>
          </a:p>
          <a:p>
            <a:pPr marL="342900" indent="-342900">
              <a:lnSpc>
                <a:spcPts val="950"/>
              </a:lnSpc>
              <a:spcBef>
                <a:spcPts val="10"/>
              </a:spcBef>
              <a:buClr>
                <a:srgbClr val="9999CC"/>
              </a:buClr>
              <a:buFont typeface="Wingdings" panose="05000000000000000000" pitchFamily="2" charset="2"/>
              <a:buChar char="n"/>
            </a:pPr>
            <a:endParaRPr sz="2400" spc="40" dirty="0">
              <a:latin typeface="Arial"/>
              <a:cs typeface="Arial"/>
            </a:endParaRPr>
          </a:p>
          <a:p>
            <a:pPr marL="914400" indent="-457200">
              <a:lnSpc>
                <a:spcPct val="100000"/>
              </a:lnSpc>
              <a:buClr>
                <a:srgbClr val="9999CC"/>
              </a:buClr>
              <a:buSzPct val="81818"/>
              <a:buFont typeface="Wingdings" panose="05000000000000000000" pitchFamily="2" charset="2"/>
              <a:buChar char="n"/>
              <a:tabLst>
                <a:tab pos="913765" algn="l"/>
              </a:tabLst>
            </a:pPr>
            <a:r>
              <a:rPr lang="en-US" sz="2400" spc="40" dirty="0" smtClean="0">
                <a:latin typeface="Arial"/>
                <a:cs typeface="Arial"/>
              </a:rPr>
              <a:t>1</a:t>
            </a:r>
            <a:r>
              <a:rPr sz="2400" spc="40" dirty="0">
                <a:latin typeface="Arial"/>
                <a:cs typeface="Arial"/>
              </a:rPr>
              <a:t>Gbps </a:t>
            </a:r>
            <a:r>
              <a:rPr lang="en-US" altLang="zh-CN" sz="2400" spc="40" dirty="0">
                <a:latin typeface="Arial"/>
                <a:cs typeface="Arial"/>
              </a:rPr>
              <a:t>bottleneck link</a:t>
            </a:r>
            <a:r>
              <a:rPr sz="2400" spc="40" dirty="0">
                <a:latin typeface="Arial"/>
                <a:cs typeface="Arial"/>
              </a:rPr>
              <a:t>; </a:t>
            </a:r>
            <a:r>
              <a:rPr lang="en-US" sz="2400" spc="40" dirty="0" smtClean="0">
                <a:latin typeface="Arial"/>
                <a:cs typeface="Arial"/>
              </a:rPr>
              <a:t>864</a:t>
            </a:r>
            <a:r>
              <a:rPr sz="2400" spc="40" dirty="0" smtClean="0">
                <a:latin typeface="Arial"/>
                <a:cs typeface="Arial"/>
              </a:rPr>
              <a:t> </a:t>
            </a:r>
            <a:r>
              <a:rPr sz="2400" spc="40" dirty="0">
                <a:latin typeface="Arial"/>
                <a:cs typeface="Arial"/>
              </a:rPr>
              <a:t>hosts, 2</a:t>
            </a:r>
            <a:r>
              <a:rPr lang="en-US" sz="2400" spc="40" dirty="0">
                <a:latin typeface="Arial"/>
                <a:cs typeface="Arial"/>
              </a:rPr>
              <a:t>4 </a:t>
            </a:r>
            <a:r>
              <a:rPr lang="en-US" sz="2400" spc="40" dirty="0" err="1">
                <a:latin typeface="Arial"/>
                <a:cs typeface="Arial"/>
              </a:rPr>
              <a:t>ToR</a:t>
            </a:r>
            <a:r>
              <a:rPr lang="en-US" sz="2400" spc="40" dirty="0">
                <a:latin typeface="Arial"/>
                <a:cs typeface="Arial"/>
              </a:rPr>
              <a:t> </a:t>
            </a:r>
            <a:r>
              <a:rPr sz="2400" spc="40" dirty="0">
                <a:latin typeface="Arial"/>
                <a:cs typeface="Arial"/>
              </a:rPr>
              <a:t>switches</a:t>
            </a:r>
            <a:r>
              <a:rPr lang="en-US" sz="2400" spc="40" dirty="0">
                <a:latin typeface="Arial"/>
                <a:cs typeface="Arial"/>
              </a:rPr>
              <a:t>,</a:t>
            </a:r>
            <a:r>
              <a:rPr lang="en-US" altLang="zh-CN" sz="2400" dirty="0"/>
              <a:t> </a:t>
            </a:r>
            <a:r>
              <a:rPr lang="en-US" altLang="zh-CN" sz="2400" spc="40" dirty="0">
                <a:latin typeface="Arial"/>
                <a:cs typeface="Arial"/>
              </a:rPr>
              <a:t>12 core </a:t>
            </a:r>
            <a:r>
              <a:rPr lang="en-US" altLang="zh-CN" sz="2400" spc="40" dirty="0" smtClean="0">
                <a:latin typeface="Arial"/>
                <a:cs typeface="Arial"/>
              </a:rPr>
              <a:t>switches</a:t>
            </a:r>
          </a:p>
        </p:txBody>
      </p:sp>
      <p:sp>
        <p:nvSpPr>
          <p:cNvPr id="1048710" name="object 8"/>
          <p:cNvSpPr txBox="1"/>
          <p:nvPr/>
        </p:nvSpPr>
        <p:spPr>
          <a:xfrm>
            <a:off x="5943600" y="5930900"/>
            <a:ext cx="3639210" cy="622300"/>
          </a:xfrm>
          <a:prstGeom prst="rect">
            <a:avLst/>
          </a:prstGeom>
        </p:spPr>
        <p:txBody>
          <a:bodyPr vert="horz" wrap="square" lIns="0" tIns="0" rIns="0" bIns="0" rtlCol="0">
            <a:noAutofit/>
          </a:bodyPr>
          <a:lstStyle/>
          <a:p>
            <a:pPr marL="812800" marR="12700" indent="-800100">
              <a:lnSpc>
                <a:spcPct val="100000"/>
              </a:lnSpc>
            </a:pPr>
            <a:r>
              <a:rPr lang="en-US" sz="2000" b="1" spc="-100" dirty="0">
                <a:solidFill>
                  <a:srgbClr val="FF0000"/>
                </a:solidFill>
                <a:latin typeface="Microsoft YaHei UI"/>
                <a:cs typeface="Microsoft YaHei UI"/>
              </a:rPr>
              <a:t>I</a:t>
            </a:r>
            <a:r>
              <a:rPr lang="en-US" sz="2000" b="1" spc="-100" dirty="0" smtClean="0">
                <a:solidFill>
                  <a:srgbClr val="FF0000"/>
                </a:solidFill>
                <a:latin typeface="Microsoft YaHei UI"/>
                <a:cs typeface="Microsoft YaHei UI"/>
              </a:rPr>
              <a:t>mprov</a:t>
            </a:r>
            <a:r>
              <a:rPr sz="2000" b="1" spc="5" dirty="0" smtClean="0">
                <a:solidFill>
                  <a:srgbClr val="FF0000"/>
                </a:solidFill>
                <a:latin typeface="Microsoft YaHei UI"/>
                <a:cs typeface="Microsoft YaHei UI"/>
              </a:rPr>
              <a:t>i</a:t>
            </a:r>
            <a:r>
              <a:rPr sz="2000" b="1" spc="0" dirty="0" smtClean="0">
                <a:solidFill>
                  <a:srgbClr val="FF0000"/>
                </a:solidFill>
                <a:latin typeface="Microsoft YaHei UI"/>
                <a:cs typeface="Microsoft YaHei UI"/>
              </a:rPr>
              <a:t>ng</a:t>
            </a:r>
            <a:r>
              <a:rPr sz="2000" b="1" spc="70" dirty="0" smtClean="0">
                <a:solidFill>
                  <a:srgbClr val="FF0000"/>
                </a:solidFill>
                <a:latin typeface="Microsoft YaHei UI"/>
                <a:cs typeface="Microsoft YaHei UI"/>
              </a:rPr>
              <a:t> </a:t>
            </a:r>
            <a:r>
              <a:rPr sz="2000" b="1" spc="-30" dirty="0" smtClean="0">
                <a:solidFill>
                  <a:srgbClr val="FF0000"/>
                </a:solidFill>
                <a:latin typeface="Microsoft YaHei UI"/>
                <a:cs typeface="Microsoft YaHei UI"/>
              </a:rPr>
              <a:t>t</a:t>
            </a:r>
            <a:r>
              <a:rPr sz="2000" b="1" spc="5" dirty="0" smtClean="0">
                <a:solidFill>
                  <a:srgbClr val="FF0000"/>
                </a:solidFill>
                <a:latin typeface="Microsoft YaHei UI"/>
                <a:cs typeface="Microsoft YaHei UI"/>
              </a:rPr>
              <a:t>h</a:t>
            </a:r>
            <a:r>
              <a:rPr sz="2000" b="1" spc="0" dirty="0" smtClean="0">
                <a:solidFill>
                  <a:srgbClr val="FF0000"/>
                </a:solidFill>
                <a:latin typeface="Microsoft YaHei UI"/>
                <a:cs typeface="Microsoft YaHei UI"/>
              </a:rPr>
              <a:t>e</a:t>
            </a:r>
            <a:r>
              <a:rPr sz="2000" b="1" spc="40" dirty="0" smtClean="0">
                <a:solidFill>
                  <a:srgbClr val="FF0000"/>
                </a:solidFill>
                <a:latin typeface="Microsoft YaHei UI"/>
                <a:cs typeface="Microsoft YaHei UI"/>
              </a:rPr>
              <a:t> </a:t>
            </a:r>
            <a:r>
              <a:rPr lang="en-US" sz="2000" b="1" spc="40" dirty="0" smtClean="0">
                <a:solidFill>
                  <a:srgbClr val="FF0000"/>
                </a:solidFill>
                <a:latin typeface="Microsoft YaHei UI"/>
                <a:cs typeface="Microsoft YaHei UI"/>
              </a:rPr>
              <a:t>throughput </a:t>
            </a:r>
            <a:r>
              <a:rPr sz="2000" b="1" spc="0" dirty="0" smtClean="0">
                <a:solidFill>
                  <a:srgbClr val="FF0000"/>
                </a:solidFill>
                <a:latin typeface="Microsoft YaHei UI"/>
                <a:cs typeface="Microsoft YaHei UI"/>
              </a:rPr>
              <a:t>up</a:t>
            </a:r>
            <a:r>
              <a:rPr sz="2000" b="1" spc="-30" dirty="0" smtClean="0">
                <a:solidFill>
                  <a:srgbClr val="FF0000"/>
                </a:solidFill>
                <a:latin typeface="Microsoft YaHei UI"/>
                <a:cs typeface="Microsoft YaHei UI"/>
              </a:rPr>
              <a:t> t</a:t>
            </a:r>
            <a:r>
              <a:rPr sz="2000" b="1" spc="0" dirty="0" smtClean="0">
                <a:solidFill>
                  <a:srgbClr val="FF0000"/>
                </a:solidFill>
                <a:latin typeface="Microsoft YaHei UI"/>
                <a:cs typeface="Microsoft YaHei UI"/>
              </a:rPr>
              <a:t>o</a:t>
            </a:r>
            <a:r>
              <a:rPr sz="2000" b="1" spc="90" dirty="0" smtClean="0">
                <a:solidFill>
                  <a:srgbClr val="FF0000"/>
                </a:solidFill>
                <a:latin typeface="Microsoft YaHei UI"/>
                <a:cs typeface="Microsoft YaHei UI"/>
              </a:rPr>
              <a:t> </a:t>
            </a:r>
            <a:r>
              <a:rPr sz="2000" b="1" spc="-25" dirty="0" smtClean="0">
                <a:solidFill>
                  <a:srgbClr val="FF0000"/>
                </a:solidFill>
                <a:latin typeface="Microsoft YaHei UI"/>
                <a:cs typeface="Microsoft YaHei UI"/>
              </a:rPr>
              <a:t>~</a:t>
            </a:r>
            <a:r>
              <a:rPr lang="en-US" sz="2000" b="1" spc="-35" dirty="0" smtClean="0">
                <a:solidFill>
                  <a:srgbClr val="FF0000"/>
                </a:solidFill>
                <a:latin typeface="Microsoft YaHei UI"/>
                <a:cs typeface="Microsoft YaHei UI"/>
              </a:rPr>
              <a:t>100</a:t>
            </a:r>
            <a:r>
              <a:rPr sz="2000" b="1" spc="0" dirty="0" smtClean="0">
                <a:solidFill>
                  <a:srgbClr val="FF0000"/>
                </a:solidFill>
                <a:latin typeface="Microsoft YaHei UI"/>
                <a:cs typeface="Microsoft YaHei UI"/>
              </a:rPr>
              <a:t>%</a:t>
            </a:r>
            <a:endParaRPr sz="2000" dirty="0">
              <a:latin typeface="Microsoft YaHei UI"/>
              <a:cs typeface="Microsoft YaHei UI"/>
            </a:endParaRPr>
          </a:p>
        </p:txBody>
      </p:sp>
      <p:cxnSp>
        <p:nvCxnSpPr>
          <p:cNvPr id="3145728" name="直接箭头连接符 17"/>
          <p:cNvCxnSpPr>
            <a:cxnSpLocks/>
          </p:cNvCxnSpPr>
          <p:nvPr/>
        </p:nvCxnSpPr>
        <p:spPr>
          <a:xfrm flipV="1">
            <a:off x="2601230" y="5438410"/>
            <a:ext cx="675370" cy="65759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711" name="object 3"/>
          <p:cNvSpPr/>
          <p:nvPr/>
        </p:nvSpPr>
        <p:spPr>
          <a:xfrm>
            <a:off x="5847690" y="3619500"/>
            <a:ext cx="228600" cy="1051474"/>
          </a:xfrm>
          <a:custGeom>
            <a:avLst/>
            <a:gdLst/>
            <a:ahLst/>
            <a:cxnLst/>
            <a:rect l="l" t="t" r="r" b="b"/>
            <a:pathLst>
              <a:path w="228600" h="1051474">
                <a:moveTo>
                  <a:pt x="228600" y="822874"/>
                </a:moveTo>
                <a:lnTo>
                  <a:pt x="0" y="822874"/>
                </a:lnTo>
                <a:lnTo>
                  <a:pt x="114300" y="1051474"/>
                </a:lnTo>
                <a:lnTo>
                  <a:pt x="228600" y="822874"/>
                </a:lnTo>
                <a:close/>
              </a:path>
              <a:path w="228600" h="1051474">
                <a:moveTo>
                  <a:pt x="152398" y="0"/>
                </a:moveTo>
                <a:lnTo>
                  <a:pt x="76198" y="0"/>
                </a:lnTo>
                <a:lnTo>
                  <a:pt x="76200" y="822874"/>
                </a:lnTo>
                <a:lnTo>
                  <a:pt x="152400" y="822874"/>
                </a:lnTo>
                <a:lnTo>
                  <a:pt x="152398" y="0"/>
                </a:lnTo>
                <a:close/>
              </a:path>
            </a:pathLst>
          </a:custGeom>
          <a:solidFill>
            <a:srgbClr val="00B050"/>
          </a:solidFill>
        </p:spPr>
        <p:txBody>
          <a:bodyPr wrap="square" lIns="0" tIns="0" rIns="0" bIns="0" rtlCol="0">
            <a:noAutofit/>
          </a:bodyPr>
          <a:lstStyle/>
          <a:p>
            <a:endParaRPr/>
          </a:p>
        </p:txBody>
      </p:sp>
      <p:sp>
        <p:nvSpPr>
          <p:cNvPr id="1048712" name="object 4"/>
          <p:cNvSpPr txBox="1"/>
          <p:nvPr/>
        </p:nvSpPr>
        <p:spPr>
          <a:xfrm>
            <a:off x="5715000" y="4685995"/>
            <a:ext cx="614045" cy="292100"/>
          </a:xfrm>
          <a:prstGeom prst="rect">
            <a:avLst/>
          </a:prstGeom>
        </p:spPr>
        <p:txBody>
          <a:bodyPr vert="horz" wrap="square" lIns="0" tIns="0" rIns="0" bIns="0" rtlCol="0">
            <a:noAutofit/>
          </a:bodyPr>
          <a:lstStyle/>
          <a:p>
            <a:pPr marL="12700">
              <a:lnSpc>
                <a:spcPct val="100000"/>
              </a:lnSpc>
            </a:pPr>
            <a:r>
              <a:rPr sz="1800" b="1" spc="20" dirty="0" smtClean="0">
                <a:latin typeface="Calibri"/>
                <a:cs typeface="Calibri"/>
              </a:rPr>
              <a:t>b</a:t>
            </a:r>
            <a:r>
              <a:rPr sz="1800" b="1" spc="-10" dirty="0" smtClean="0">
                <a:latin typeface="Calibri"/>
                <a:cs typeface="Calibri"/>
              </a:rPr>
              <a:t>e</a:t>
            </a:r>
            <a:r>
              <a:rPr sz="1800" b="1" spc="-30" dirty="0" smtClean="0">
                <a:latin typeface="Calibri"/>
                <a:cs typeface="Calibri"/>
              </a:rPr>
              <a:t>t</a:t>
            </a:r>
            <a:r>
              <a:rPr sz="1800" b="1" spc="-35" dirty="0" smtClean="0">
                <a:latin typeface="Calibri"/>
                <a:cs typeface="Calibri"/>
              </a:rPr>
              <a:t>t</a:t>
            </a:r>
            <a:r>
              <a:rPr sz="1800" b="1" spc="-10" dirty="0" smtClean="0">
                <a:latin typeface="Calibri"/>
                <a:cs typeface="Calibri"/>
              </a:rPr>
              <a:t>er</a:t>
            </a:r>
            <a:endParaRPr sz="1800">
              <a:latin typeface="Calibri"/>
              <a:cs typeface="Calibri"/>
            </a:endParaRPr>
          </a:p>
        </p:txBody>
      </p:sp>
      <p:sp>
        <p:nvSpPr>
          <p:cNvPr id="1048713" name="object 3"/>
          <p:cNvSpPr/>
          <p:nvPr/>
        </p:nvSpPr>
        <p:spPr>
          <a:xfrm rot="10800000">
            <a:off x="11558245" y="3620589"/>
            <a:ext cx="228600" cy="1051474"/>
          </a:xfrm>
          <a:custGeom>
            <a:avLst/>
            <a:gdLst/>
            <a:ahLst/>
            <a:cxnLst/>
            <a:rect l="l" t="t" r="r" b="b"/>
            <a:pathLst>
              <a:path w="228600" h="1051474">
                <a:moveTo>
                  <a:pt x="228600" y="822874"/>
                </a:moveTo>
                <a:lnTo>
                  <a:pt x="0" y="822874"/>
                </a:lnTo>
                <a:lnTo>
                  <a:pt x="114300" y="1051474"/>
                </a:lnTo>
                <a:lnTo>
                  <a:pt x="228600" y="822874"/>
                </a:lnTo>
                <a:close/>
              </a:path>
              <a:path w="228600" h="1051474">
                <a:moveTo>
                  <a:pt x="152398" y="0"/>
                </a:moveTo>
                <a:lnTo>
                  <a:pt x="76198" y="0"/>
                </a:lnTo>
                <a:lnTo>
                  <a:pt x="76200" y="822874"/>
                </a:lnTo>
                <a:lnTo>
                  <a:pt x="152400" y="822874"/>
                </a:lnTo>
                <a:lnTo>
                  <a:pt x="152398" y="0"/>
                </a:lnTo>
                <a:close/>
              </a:path>
            </a:pathLst>
          </a:custGeom>
          <a:solidFill>
            <a:srgbClr val="00B050"/>
          </a:solidFill>
        </p:spPr>
        <p:txBody>
          <a:bodyPr wrap="square" lIns="0" tIns="0" rIns="0" bIns="0" rtlCol="0">
            <a:noAutofit/>
          </a:bodyPr>
          <a:lstStyle/>
          <a:p>
            <a:endParaRPr/>
          </a:p>
        </p:txBody>
      </p:sp>
      <p:sp>
        <p:nvSpPr>
          <p:cNvPr id="1048714" name="object 4"/>
          <p:cNvSpPr txBox="1"/>
          <p:nvPr/>
        </p:nvSpPr>
        <p:spPr>
          <a:xfrm>
            <a:off x="11425555" y="4687084"/>
            <a:ext cx="614045" cy="292100"/>
          </a:xfrm>
          <a:prstGeom prst="rect">
            <a:avLst/>
          </a:prstGeom>
        </p:spPr>
        <p:txBody>
          <a:bodyPr vert="horz" wrap="square" lIns="0" tIns="0" rIns="0" bIns="0" rtlCol="0">
            <a:noAutofit/>
          </a:bodyPr>
          <a:lstStyle/>
          <a:p>
            <a:pPr marL="12700">
              <a:lnSpc>
                <a:spcPct val="100000"/>
              </a:lnSpc>
            </a:pPr>
            <a:r>
              <a:rPr sz="1800" b="1" spc="20" dirty="0" smtClean="0">
                <a:latin typeface="Calibri"/>
                <a:cs typeface="Calibri"/>
              </a:rPr>
              <a:t>b</a:t>
            </a:r>
            <a:r>
              <a:rPr sz="1800" b="1" spc="-10" dirty="0" smtClean="0">
                <a:latin typeface="Calibri"/>
                <a:cs typeface="Calibri"/>
              </a:rPr>
              <a:t>e</a:t>
            </a:r>
            <a:r>
              <a:rPr sz="1800" b="1" spc="-30" dirty="0" smtClean="0">
                <a:latin typeface="Calibri"/>
                <a:cs typeface="Calibri"/>
              </a:rPr>
              <a:t>t</a:t>
            </a:r>
            <a:r>
              <a:rPr sz="1800" b="1" spc="-35" dirty="0" smtClean="0">
                <a:latin typeface="Calibri"/>
                <a:cs typeface="Calibri"/>
              </a:rPr>
              <a:t>t</a:t>
            </a:r>
            <a:r>
              <a:rPr sz="1800" b="1" spc="-10" dirty="0" smtClean="0">
                <a:latin typeface="Calibri"/>
                <a:cs typeface="Calibri"/>
              </a:rPr>
              <a:t>er</a:t>
            </a:r>
            <a:endParaRPr sz="1800" dirty="0">
              <a:latin typeface="Calibri"/>
              <a:cs typeface="Calibri"/>
            </a:endParaRPr>
          </a:p>
        </p:txBody>
      </p:sp>
      <p:sp>
        <p:nvSpPr>
          <p:cNvPr id="1048715" name="object 8"/>
          <p:cNvSpPr txBox="1"/>
          <p:nvPr/>
        </p:nvSpPr>
        <p:spPr>
          <a:xfrm>
            <a:off x="934355" y="6019800"/>
            <a:ext cx="3333750" cy="622300"/>
          </a:xfrm>
          <a:prstGeom prst="rect">
            <a:avLst/>
          </a:prstGeom>
        </p:spPr>
        <p:txBody>
          <a:bodyPr vert="horz" wrap="square" lIns="0" tIns="0" rIns="0" bIns="0" rtlCol="0">
            <a:noAutofit/>
          </a:bodyPr>
          <a:lstStyle/>
          <a:p>
            <a:pPr marL="812800" marR="12700" indent="-800100">
              <a:lnSpc>
                <a:spcPct val="100000"/>
              </a:lnSpc>
            </a:pPr>
            <a:r>
              <a:rPr sz="2000" b="1" spc="-100" dirty="0" smtClean="0">
                <a:solidFill>
                  <a:srgbClr val="FF0000"/>
                </a:solidFill>
                <a:latin typeface="Microsoft YaHei UI"/>
                <a:cs typeface="Microsoft YaHei UI"/>
              </a:rPr>
              <a:t>R</a:t>
            </a:r>
            <a:r>
              <a:rPr sz="2000" b="1" spc="35" dirty="0" smtClean="0">
                <a:solidFill>
                  <a:srgbClr val="FF0000"/>
                </a:solidFill>
                <a:latin typeface="Microsoft YaHei UI"/>
                <a:cs typeface="Microsoft YaHei UI"/>
              </a:rPr>
              <a:t>e</a:t>
            </a:r>
            <a:r>
              <a:rPr sz="2000" b="1" spc="-30" dirty="0" smtClean="0">
                <a:solidFill>
                  <a:srgbClr val="FF0000"/>
                </a:solidFill>
                <a:latin typeface="Microsoft YaHei UI"/>
                <a:cs typeface="Microsoft YaHei UI"/>
              </a:rPr>
              <a:t>d</a:t>
            </a:r>
            <a:r>
              <a:rPr sz="2000" b="1" spc="0" dirty="0" smtClean="0">
                <a:solidFill>
                  <a:srgbClr val="FF0000"/>
                </a:solidFill>
                <a:latin typeface="Microsoft YaHei UI"/>
                <a:cs typeface="Microsoft YaHei UI"/>
              </a:rPr>
              <a:t>u</a:t>
            </a:r>
            <a:r>
              <a:rPr sz="2000" b="1" spc="-35" dirty="0" smtClean="0">
                <a:solidFill>
                  <a:srgbClr val="FF0000"/>
                </a:solidFill>
                <a:latin typeface="Microsoft YaHei UI"/>
                <a:cs typeface="Microsoft YaHei UI"/>
              </a:rPr>
              <a:t>c</a:t>
            </a:r>
            <a:r>
              <a:rPr sz="2000" b="1" spc="5" dirty="0" smtClean="0">
                <a:solidFill>
                  <a:srgbClr val="FF0000"/>
                </a:solidFill>
                <a:latin typeface="Microsoft YaHei UI"/>
                <a:cs typeface="Microsoft YaHei UI"/>
              </a:rPr>
              <a:t>i</a:t>
            </a:r>
            <a:r>
              <a:rPr sz="2000" b="1" spc="0" dirty="0" smtClean="0">
                <a:solidFill>
                  <a:srgbClr val="FF0000"/>
                </a:solidFill>
                <a:latin typeface="Microsoft YaHei UI"/>
                <a:cs typeface="Microsoft YaHei UI"/>
              </a:rPr>
              <a:t>ng</a:t>
            </a:r>
            <a:r>
              <a:rPr sz="2000" b="1" spc="70" dirty="0" smtClean="0">
                <a:solidFill>
                  <a:srgbClr val="FF0000"/>
                </a:solidFill>
                <a:latin typeface="Microsoft YaHei UI"/>
                <a:cs typeface="Microsoft YaHei UI"/>
              </a:rPr>
              <a:t> </a:t>
            </a:r>
            <a:r>
              <a:rPr sz="2000" b="1" spc="-30" dirty="0" smtClean="0">
                <a:solidFill>
                  <a:srgbClr val="FF0000"/>
                </a:solidFill>
                <a:latin typeface="Microsoft YaHei UI"/>
                <a:cs typeface="Microsoft YaHei UI"/>
              </a:rPr>
              <a:t>t</a:t>
            </a:r>
            <a:r>
              <a:rPr sz="2000" b="1" spc="5" dirty="0" smtClean="0">
                <a:solidFill>
                  <a:srgbClr val="FF0000"/>
                </a:solidFill>
                <a:latin typeface="Microsoft YaHei UI"/>
                <a:cs typeface="Microsoft YaHei UI"/>
              </a:rPr>
              <a:t>h</a:t>
            </a:r>
            <a:r>
              <a:rPr sz="2000" b="1" spc="0" dirty="0" smtClean="0">
                <a:solidFill>
                  <a:srgbClr val="FF0000"/>
                </a:solidFill>
                <a:latin typeface="Microsoft YaHei UI"/>
                <a:cs typeface="Microsoft YaHei UI"/>
              </a:rPr>
              <a:t>e</a:t>
            </a:r>
            <a:r>
              <a:rPr sz="2000" b="1" spc="40" dirty="0" smtClean="0">
                <a:solidFill>
                  <a:srgbClr val="FF0000"/>
                </a:solidFill>
                <a:latin typeface="Microsoft YaHei UI"/>
                <a:cs typeface="Microsoft YaHei UI"/>
              </a:rPr>
              <a:t> </a:t>
            </a:r>
            <a:r>
              <a:rPr lang="en-US" sz="2000" b="1" spc="40" dirty="0" smtClean="0">
                <a:solidFill>
                  <a:srgbClr val="FF0000"/>
                </a:solidFill>
                <a:latin typeface="Microsoft YaHei UI"/>
                <a:cs typeface="Microsoft YaHei UI"/>
              </a:rPr>
              <a:t>A</a:t>
            </a:r>
            <a:r>
              <a:rPr sz="2000" b="1" spc="-20" dirty="0" smtClean="0">
                <a:solidFill>
                  <a:srgbClr val="FF0000"/>
                </a:solidFill>
                <a:latin typeface="Microsoft YaHei UI"/>
                <a:cs typeface="Microsoft YaHei UI"/>
              </a:rPr>
              <a:t>F</a:t>
            </a:r>
            <a:r>
              <a:rPr sz="2000" b="1" spc="-50" dirty="0" smtClean="0">
                <a:solidFill>
                  <a:srgbClr val="FF0000"/>
                </a:solidFill>
                <a:latin typeface="Microsoft YaHei UI"/>
                <a:cs typeface="Microsoft YaHei UI"/>
              </a:rPr>
              <a:t>C</a:t>
            </a:r>
            <a:r>
              <a:rPr sz="2000" b="1" spc="0" dirty="0" smtClean="0">
                <a:solidFill>
                  <a:srgbClr val="FF0000"/>
                </a:solidFill>
                <a:latin typeface="Microsoft YaHei UI"/>
                <a:cs typeface="Microsoft YaHei UI"/>
              </a:rPr>
              <a:t>T </a:t>
            </a:r>
            <a:endParaRPr lang="en-US" sz="2000" b="1" spc="0" dirty="0" smtClean="0">
              <a:solidFill>
                <a:srgbClr val="FF0000"/>
              </a:solidFill>
              <a:latin typeface="Microsoft YaHei UI"/>
              <a:cs typeface="Microsoft YaHei UI"/>
            </a:endParaRPr>
          </a:p>
          <a:p>
            <a:pPr marL="812800" marR="12700" indent="-800100">
              <a:lnSpc>
                <a:spcPct val="100000"/>
              </a:lnSpc>
            </a:pPr>
            <a:r>
              <a:rPr lang="en-US" sz="2000" b="1" dirty="0">
                <a:solidFill>
                  <a:srgbClr val="FF0000"/>
                </a:solidFill>
                <a:latin typeface="Microsoft YaHei UI"/>
                <a:cs typeface="Microsoft YaHei UI"/>
              </a:rPr>
              <a:t> </a:t>
            </a:r>
            <a:r>
              <a:rPr lang="en-US" sz="2000" b="1" dirty="0" smtClean="0">
                <a:solidFill>
                  <a:srgbClr val="FF0000"/>
                </a:solidFill>
                <a:latin typeface="Microsoft YaHei UI"/>
                <a:cs typeface="Microsoft YaHei UI"/>
              </a:rPr>
              <a:t>    </a:t>
            </a:r>
            <a:r>
              <a:rPr sz="2000" b="1" spc="0" dirty="0" smtClean="0">
                <a:solidFill>
                  <a:srgbClr val="FF0000"/>
                </a:solidFill>
                <a:latin typeface="Microsoft YaHei UI"/>
                <a:cs typeface="Microsoft YaHei UI"/>
              </a:rPr>
              <a:t>up</a:t>
            </a:r>
            <a:r>
              <a:rPr sz="2000" b="1" spc="-30" dirty="0" smtClean="0">
                <a:solidFill>
                  <a:srgbClr val="FF0000"/>
                </a:solidFill>
                <a:latin typeface="Microsoft YaHei UI"/>
                <a:cs typeface="Microsoft YaHei UI"/>
              </a:rPr>
              <a:t> t</a:t>
            </a:r>
            <a:r>
              <a:rPr sz="2000" b="1" spc="0" dirty="0" smtClean="0">
                <a:solidFill>
                  <a:srgbClr val="FF0000"/>
                </a:solidFill>
                <a:latin typeface="Microsoft YaHei UI"/>
                <a:cs typeface="Microsoft YaHei UI"/>
              </a:rPr>
              <a:t>o</a:t>
            </a:r>
            <a:r>
              <a:rPr sz="2000" b="1" spc="90" dirty="0" smtClean="0">
                <a:solidFill>
                  <a:srgbClr val="FF0000"/>
                </a:solidFill>
                <a:latin typeface="Microsoft YaHei UI"/>
                <a:cs typeface="Microsoft YaHei UI"/>
              </a:rPr>
              <a:t> </a:t>
            </a:r>
            <a:r>
              <a:rPr sz="2000" b="1" spc="-25" dirty="0" smtClean="0">
                <a:solidFill>
                  <a:srgbClr val="FF0000"/>
                </a:solidFill>
                <a:latin typeface="Microsoft YaHei UI"/>
                <a:cs typeface="Microsoft YaHei UI"/>
              </a:rPr>
              <a:t>~</a:t>
            </a:r>
            <a:r>
              <a:rPr sz="2000" b="1" spc="-35" dirty="0" smtClean="0">
                <a:solidFill>
                  <a:srgbClr val="FF0000"/>
                </a:solidFill>
                <a:latin typeface="Microsoft YaHei UI"/>
                <a:cs typeface="Microsoft YaHei UI"/>
              </a:rPr>
              <a:t>60</a:t>
            </a:r>
            <a:r>
              <a:rPr sz="2000" b="1" spc="0" dirty="0" smtClean="0">
                <a:solidFill>
                  <a:srgbClr val="FF0000"/>
                </a:solidFill>
                <a:latin typeface="Microsoft YaHei UI"/>
                <a:cs typeface="Microsoft YaHei UI"/>
              </a:rPr>
              <a:t>%</a:t>
            </a:r>
            <a:endParaRPr sz="2000" dirty="0">
              <a:latin typeface="Microsoft YaHei UI"/>
              <a:cs typeface="Microsoft YaHei UI"/>
            </a:endParaRPr>
          </a:p>
        </p:txBody>
      </p:sp>
      <p:cxnSp>
        <p:nvCxnSpPr>
          <p:cNvPr id="3145729" name="直接箭头连接符 24"/>
          <p:cNvCxnSpPr>
            <a:cxnSpLocks/>
          </p:cNvCxnSpPr>
          <p:nvPr/>
        </p:nvCxnSpPr>
        <p:spPr>
          <a:xfrm flipV="1">
            <a:off x="7628865" y="4482889"/>
            <a:ext cx="829335" cy="146071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4400" spc="-60" dirty="0" smtClean="0">
                <a:latin typeface="Arial"/>
                <a:cs typeface="Arial"/>
              </a:rPr>
              <a:t>O</a:t>
            </a:r>
            <a:r>
              <a:rPr sz="4400" spc="-75" dirty="0" smtClean="0">
                <a:latin typeface="Arial"/>
                <a:cs typeface="Arial"/>
              </a:rPr>
              <a:t>u</a:t>
            </a:r>
            <a:r>
              <a:rPr sz="4400" spc="-25" dirty="0" smtClean="0">
                <a:latin typeface="Arial"/>
                <a:cs typeface="Arial"/>
              </a:rPr>
              <a:t>t</a:t>
            </a:r>
            <a:r>
              <a:rPr sz="4400" spc="25" dirty="0" smtClean="0">
                <a:latin typeface="Arial"/>
                <a:cs typeface="Arial"/>
              </a:rPr>
              <a:t>l</a:t>
            </a:r>
            <a:r>
              <a:rPr sz="4400" spc="20" dirty="0" smtClean="0">
                <a:latin typeface="Arial"/>
                <a:cs typeface="Arial"/>
              </a:rPr>
              <a:t>i</a:t>
            </a:r>
            <a:r>
              <a:rPr sz="4400" spc="-50" dirty="0" smtClean="0">
                <a:latin typeface="Arial"/>
                <a:cs typeface="Arial"/>
              </a:rPr>
              <a:t>n</a:t>
            </a:r>
            <a:r>
              <a:rPr sz="4400" spc="0" dirty="0" smtClean="0">
                <a:latin typeface="Arial"/>
                <a:cs typeface="Arial"/>
              </a:rPr>
              <a:t>e</a:t>
            </a:r>
            <a:endParaRPr sz="4400">
              <a:latin typeface="Arial"/>
              <a:cs typeface="Arial"/>
            </a:endParaRPr>
          </a:p>
        </p:txBody>
      </p:sp>
      <p:sp>
        <p:nvSpPr>
          <p:cNvPr id="1048595" name="object 4"/>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1</a:t>
            </a:r>
            <a:r>
              <a:rPr lang="en-US" sz="1200" spc="30" dirty="0" smtClean="0">
                <a:solidFill>
                  <a:srgbClr val="898989"/>
                </a:solidFill>
                <a:latin typeface="Arial"/>
                <a:cs typeface="Arial"/>
              </a:rPr>
              <a:t>8</a:t>
            </a:r>
            <a:r>
              <a:rPr sz="1200" spc="-35" dirty="0" smtClean="0">
                <a:solidFill>
                  <a:srgbClr val="898989"/>
                </a:solidFill>
                <a:latin typeface="Arial"/>
                <a:cs typeface="Arial"/>
              </a:rPr>
              <a:t>/</a:t>
            </a:r>
            <a:r>
              <a:rPr lang="en-US" sz="1200" spc="-35" dirty="0" smtClean="0">
                <a:solidFill>
                  <a:srgbClr val="898989"/>
                </a:solidFill>
                <a:latin typeface="Arial"/>
                <a:cs typeface="Arial"/>
              </a:rPr>
              <a:t>4</a:t>
            </a:r>
            <a:r>
              <a:rPr sz="1200" spc="-40" dirty="0" smtClean="0">
                <a:solidFill>
                  <a:srgbClr val="898989"/>
                </a:solidFill>
                <a:latin typeface="Arial"/>
                <a:cs typeface="Arial"/>
              </a:rPr>
              <a:t>/</a:t>
            </a:r>
            <a:r>
              <a:rPr lang="en-US" sz="1200" spc="-40" dirty="0" smtClean="0">
                <a:solidFill>
                  <a:srgbClr val="898989"/>
                </a:solidFill>
                <a:latin typeface="Arial"/>
                <a:cs typeface="Arial"/>
              </a:rPr>
              <a:t>19</a:t>
            </a:r>
            <a:endParaRPr sz="1200" dirty="0">
              <a:latin typeface="Arial"/>
              <a:cs typeface="Arial"/>
            </a:endParaRPr>
          </a:p>
        </p:txBody>
      </p:sp>
      <p:sp>
        <p:nvSpPr>
          <p:cNvPr id="1048596" name="object 5"/>
          <p:cNvSpPr txBox="1">
            <a:spLocks noGrp="1"/>
          </p:cNvSpPr>
          <p:nvPr>
            <p:ph type="sldNum" sz="quarter" idx="7"/>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2</a:t>
            </a:fld>
            <a:endParaRPr sz="1200" dirty="0">
              <a:latin typeface="Arial"/>
              <a:cs typeface="Arial"/>
            </a:endParaRPr>
          </a:p>
        </p:txBody>
      </p:sp>
      <p:sp>
        <p:nvSpPr>
          <p:cNvPr id="1048597" name="object 3"/>
          <p:cNvSpPr txBox="1"/>
          <p:nvPr/>
        </p:nvSpPr>
        <p:spPr>
          <a:xfrm>
            <a:off x="916938" y="1518285"/>
            <a:ext cx="7541261" cy="3510915"/>
          </a:xfrm>
          <a:prstGeom prst="rect">
            <a:avLst/>
          </a:prstGeom>
        </p:spPr>
        <p:txBody>
          <a:bodyPr vert="horz" wrap="square" lIns="0" tIns="0" rIns="0" bIns="0" rtlCol="0">
            <a:noAutofit/>
          </a:bodyPr>
          <a:lstStyle/>
          <a:p>
            <a:pPr marL="12700">
              <a:buFont typeface="Wingdings" pitchFamily="2" charset="2"/>
              <a:buChar char="n"/>
              <a:tabLst>
                <a:tab pos="469265" algn="l"/>
              </a:tabLst>
            </a:pPr>
            <a:r>
              <a:rPr sz="2500" spc="470" dirty="0" smtClean="0">
                <a:solidFill>
                  <a:srgbClr val="00007D"/>
                </a:solidFill>
                <a:latin typeface="Arial"/>
                <a:cs typeface="Arial"/>
              </a:rPr>
              <a:t>	</a:t>
            </a:r>
            <a:r>
              <a:rPr lang="en-US" altLang="zh-CN" sz="2800" b="1" spc="30" dirty="0" smtClean="0">
                <a:latin typeface="Arial"/>
                <a:cs typeface="Arial"/>
              </a:rPr>
              <a:t>Background</a:t>
            </a:r>
          </a:p>
          <a:p>
            <a:pPr>
              <a:lnSpc>
                <a:spcPts val="600"/>
              </a:lnSpc>
              <a:spcBef>
                <a:spcPts val="40"/>
              </a:spcBef>
              <a:buFont typeface="Wingdings" pitchFamily="2" charset="2"/>
              <a:buChar char="n"/>
            </a:pPr>
            <a:endParaRPr lang="en-US" altLang="zh-CN" sz="600" dirty="0" smtClean="0"/>
          </a:p>
          <a:p>
            <a:pPr marL="12700">
              <a:lnSpc>
                <a:spcPct val="100000"/>
              </a:lnSpc>
              <a:buFont typeface="Wingdings" pitchFamily="2" charset="2"/>
              <a:buChar char="n"/>
              <a:tabLst>
                <a:tab pos="469265" algn="l"/>
              </a:tabLst>
            </a:pPr>
            <a:r>
              <a:rPr lang="en-US" altLang="zh-CN" sz="2500" spc="470" dirty="0" smtClean="0">
                <a:solidFill>
                  <a:srgbClr val="00007D"/>
                </a:solidFill>
                <a:latin typeface="Arial"/>
                <a:cs typeface="Arial"/>
              </a:rPr>
              <a:t>	</a:t>
            </a:r>
            <a:r>
              <a:rPr lang="en-US" altLang="zh-CN" sz="2800" spc="10" dirty="0" smtClean="0">
                <a:solidFill>
                  <a:srgbClr val="BFBFBF"/>
                </a:solidFill>
                <a:latin typeface="Arial"/>
                <a:cs typeface="Arial"/>
              </a:rPr>
              <a:t>Motivation</a:t>
            </a:r>
            <a:endParaRPr lang="en-US" sz="2800" spc="10" dirty="0" smtClean="0">
              <a:solidFill>
                <a:srgbClr val="BFBFBF"/>
              </a:solidFill>
              <a:latin typeface="Arial"/>
              <a:cs typeface="Arial"/>
            </a:endParaRPr>
          </a:p>
          <a:p>
            <a:pPr marL="12700">
              <a:lnSpc>
                <a:spcPct val="100000"/>
              </a:lnSpc>
              <a:tabLst>
                <a:tab pos="469265" algn="l"/>
              </a:tabLst>
            </a:pPr>
            <a:endParaRPr sz="600" dirty="0" smtClean="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10" dirty="0" smtClean="0">
                <a:solidFill>
                  <a:srgbClr val="BFBFBF"/>
                </a:solidFill>
                <a:latin typeface="Arial"/>
                <a:cs typeface="Arial"/>
              </a:rPr>
              <a:t>I</a:t>
            </a:r>
            <a:r>
              <a:rPr sz="2800" spc="-35" dirty="0" smtClean="0">
                <a:solidFill>
                  <a:srgbClr val="BFBFBF"/>
                </a:solidFill>
                <a:latin typeface="Arial"/>
                <a:cs typeface="Arial"/>
              </a:rPr>
              <a:t>m</a:t>
            </a:r>
            <a:r>
              <a:rPr sz="2800" spc="40" dirty="0" smtClean="0">
                <a:solidFill>
                  <a:srgbClr val="BFBFBF"/>
                </a:solidFill>
                <a:latin typeface="Arial"/>
                <a:cs typeface="Arial"/>
              </a:rPr>
              <a:t>pa</a:t>
            </a:r>
            <a:r>
              <a:rPr sz="2800" spc="-15" dirty="0" smtClean="0">
                <a:solidFill>
                  <a:srgbClr val="BFBFBF"/>
                </a:solidFill>
                <a:latin typeface="Arial"/>
                <a:cs typeface="Arial"/>
              </a:rPr>
              <a:t>ct</a:t>
            </a:r>
            <a:r>
              <a:rPr lang="en-US" sz="2800" spc="-15" dirty="0" smtClean="0">
                <a:solidFill>
                  <a:srgbClr val="BFBFBF"/>
                </a:solidFill>
                <a:latin typeface="Arial"/>
                <a:cs typeface="Arial"/>
              </a:rPr>
              <a:t>s</a:t>
            </a:r>
            <a:r>
              <a:rPr sz="2800" spc="-60" dirty="0" smtClean="0">
                <a:solidFill>
                  <a:srgbClr val="BFBFBF"/>
                </a:solidFill>
                <a:latin typeface="Arial"/>
                <a:cs typeface="Arial"/>
              </a:rPr>
              <a:t> </a:t>
            </a:r>
            <a:r>
              <a:rPr sz="2800" spc="40" dirty="0" smtClean="0">
                <a:solidFill>
                  <a:srgbClr val="BFBFBF"/>
                </a:solidFill>
                <a:latin typeface="Arial"/>
                <a:cs typeface="Arial"/>
              </a:rPr>
              <a:t>o</a:t>
            </a:r>
            <a:r>
              <a:rPr sz="2800" spc="-10" dirty="0" smtClean="0">
                <a:solidFill>
                  <a:srgbClr val="BFBFBF"/>
                </a:solidFill>
                <a:latin typeface="Arial"/>
                <a:cs typeface="Arial"/>
              </a:rPr>
              <a:t>f</a:t>
            </a:r>
            <a:r>
              <a:rPr sz="2800" spc="-60" dirty="0" smtClean="0">
                <a:solidFill>
                  <a:srgbClr val="BFBFBF"/>
                </a:solidFill>
                <a:latin typeface="Arial"/>
                <a:cs typeface="Arial"/>
              </a:rPr>
              <a:t> </a:t>
            </a:r>
            <a:r>
              <a:rPr lang="en-US" sz="2800" spc="10" dirty="0" smtClean="0">
                <a:solidFill>
                  <a:srgbClr val="BFBFBF"/>
                </a:solidFill>
                <a:latin typeface="Arial"/>
                <a:cs typeface="Arial"/>
              </a:rPr>
              <a:t>Long Flows on Short Flows</a:t>
            </a:r>
          </a:p>
          <a:p>
            <a:pPr marL="12700">
              <a:lnSpc>
                <a:spcPct val="100000"/>
              </a:lnSpc>
              <a:buFont typeface="Wingdings" pitchFamily="2" charset="2"/>
              <a:buChar char="n"/>
              <a:tabLst>
                <a:tab pos="469265" algn="l"/>
              </a:tabLst>
            </a:pPr>
            <a:endParaRPr sz="600" dirty="0" smtClean="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lang="en-US" sz="2800" spc="-15" dirty="0" smtClean="0">
                <a:solidFill>
                  <a:srgbClr val="BFBFBF"/>
                </a:solidFill>
                <a:latin typeface="Arial"/>
                <a:cs typeface="Arial"/>
              </a:rPr>
              <a:t>CAPS</a:t>
            </a:r>
            <a:r>
              <a:rPr sz="2800" spc="40" dirty="0" smtClean="0">
                <a:solidFill>
                  <a:srgbClr val="BFBFBF"/>
                </a:solidFill>
                <a:latin typeface="Arial"/>
                <a:cs typeface="Arial"/>
              </a:rPr>
              <a:t> </a:t>
            </a:r>
            <a:r>
              <a:rPr sz="2800" spc="-25" dirty="0" smtClean="0">
                <a:solidFill>
                  <a:srgbClr val="BFBFBF"/>
                </a:solidFill>
                <a:latin typeface="Arial"/>
                <a:cs typeface="Arial"/>
              </a:rPr>
              <a:t>D</a:t>
            </a:r>
            <a:r>
              <a:rPr sz="2800" spc="40" dirty="0" smtClean="0">
                <a:solidFill>
                  <a:srgbClr val="BFBFBF"/>
                </a:solidFill>
                <a:latin typeface="Arial"/>
                <a:cs typeface="Arial"/>
              </a:rPr>
              <a:t>e</a:t>
            </a:r>
            <a:r>
              <a:rPr sz="2800" spc="0" dirty="0" smtClean="0">
                <a:solidFill>
                  <a:srgbClr val="BFBFBF"/>
                </a:solidFill>
                <a:latin typeface="Arial"/>
                <a:cs typeface="Arial"/>
              </a:rPr>
              <a:t>s</a:t>
            </a:r>
            <a:r>
              <a:rPr sz="2800" spc="-25" dirty="0" smtClean="0">
                <a:solidFill>
                  <a:srgbClr val="BFBFBF"/>
                </a:solidFill>
                <a:latin typeface="Arial"/>
                <a:cs typeface="Arial"/>
              </a:rPr>
              <a:t>i</a:t>
            </a:r>
            <a:r>
              <a:rPr sz="2800" spc="40" dirty="0" smtClean="0">
                <a:solidFill>
                  <a:srgbClr val="BFBFBF"/>
                </a:solidFill>
                <a:latin typeface="Arial"/>
                <a:cs typeface="Arial"/>
              </a:rPr>
              <a:t>g</a:t>
            </a:r>
            <a:r>
              <a:rPr sz="2800" spc="0" dirty="0" smtClean="0">
                <a:solidFill>
                  <a:srgbClr val="BFBFBF"/>
                </a:solidFill>
                <a:latin typeface="Arial"/>
                <a:cs typeface="Arial"/>
              </a:rPr>
              <a:t>n</a:t>
            </a:r>
            <a:endParaRPr sz="2800" dirty="0">
              <a:latin typeface="Arial"/>
              <a:cs typeface="Arial"/>
            </a:endParaRP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10" dirty="0" smtClean="0">
                <a:solidFill>
                  <a:srgbClr val="BFBFBF"/>
                </a:solidFill>
                <a:latin typeface="Arial"/>
                <a:cs typeface="Arial"/>
              </a:rPr>
              <a:t>E</a:t>
            </a:r>
            <a:r>
              <a:rPr sz="2800" spc="0" dirty="0" smtClean="0">
                <a:solidFill>
                  <a:srgbClr val="BFBFBF"/>
                </a:solidFill>
                <a:latin typeface="Arial"/>
                <a:cs typeface="Arial"/>
              </a:rPr>
              <a:t>v</a:t>
            </a:r>
            <a:r>
              <a:rPr sz="2800" spc="40" dirty="0" smtClean="0">
                <a:solidFill>
                  <a:srgbClr val="BFBFBF"/>
                </a:solidFill>
                <a:latin typeface="Arial"/>
                <a:cs typeface="Arial"/>
              </a:rPr>
              <a:t>a</a:t>
            </a:r>
            <a:r>
              <a:rPr sz="2800" spc="-25" dirty="0" smtClean="0">
                <a:solidFill>
                  <a:srgbClr val="BFBFBF"/>
                </a:solidFill>
                <a:latin typeface="Arial"/>
                <a:cs typeface="Arial"/>
              </a:rPr>
              <a:t>l</a:t>
            </a:r>
            <a:r>
              <a:rPr sz="2800" spc="40" dirty="0" smtClean="0">
                <a:solidFill>
                  <a:srgbClr val="BFBFBF"/>
                </a:solidFill>
                <a:latin typeface="Arial"/>
                <a:cs typeface="Arial"/>
              </a:rPr>
              <a:t>ua</a:t>
            </a:r>
            <a:r>
              <a:rPr sz="2800" spc="10" dirty="0" smtClean="0">
                <a:solidFill>
                  <a:srgbClr val="BFBFBF"/>
                </a:solidFill>
                <a:latin typeface="Arial"/>
                <a:cs typeface="Arial"/>
              </a:rPr>
              <a:t>t</a:t>
            </a:r>
            <a:r>
              <a:rPr sz="2800" spc="-25" dirty="0" smtClean="0">
                <a:solidFill>
                  <a:srgbClr val="BFBFBF"/>
                </a:solidFill>
                <a:latin typeface="Arial"/>
                <a:cs typeface="Arial"/>
              </a:rPr>
              <a:t>i</a:t>
            </a:r>
            <a:r>
              <a:rPr sz="2800" spc="40" dirty="0" smtClean="0">
                <a:solidFill>
                  <a:srgbClr val="BFBFBF"/>
                </a:solidFill>
                <a:latin typeface="Arial"/>
                <a:cs typeface="Arial"/>
              </a:rPr>
              <a:t>o</a:t>
            </a:r>
            <a:r>
              <a:rPr sz="2800" spc="0" dirty="0" smtClean="0">
                <a:solidFill>
                  <a:srgbClr val="BFBFBF"/>
                </a:solidFill>
                <a:latin typeface="Arial"/>
                <a:cs typeface="Arial"/>
              </a:rPr>
              <a:t>n</a:t>
            </a:r>
            <a:endParaRPr sz="2800" dirty="0">
              <a:latin typeface="Arial"/>
              <a:cs typeface="Arial"/>
            </a:endParaRP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30" dirty="0" smtClean="0">
                <a:solidFill>
                  <a:srgbClr val="BFBFBF"/>
                </a:solidFill>
                <a:latin typeface="Arial"/>
                <a:cs typeface="Arial"/>
              </a:rPr>
              <a:t>S</a:t>
            </a:r>
            <a:r>
              <a:rPr sz="2800" spc="40" dirty="0" smtClean="0">
                <a:solidFill>
                  <a:srgbClr val="BFBFBF"/>
                </a:solidFill>
                <a:latin typeface="Arial"/>
                <a:cs typeface="Arial"/>
              </a:rPr>
              <a:t>u</a:t>
            </a:r>
            <a:r>
              <a:rPr sz="2800" spc="-35" dirty="0" smtClean="0">
                <a:solidFill>
                  <a:srgbClr val="BFBFBF"/>
                </a:solidFill>
                <a:latin typeface="Arial"/>
                <a:cs typeface="Arial"/>
              </a:rPr>
              <a:t>mm</a:t>
            </a:r>
            <a:r>
              <a:rPr sz="2800" spc="40" dirty="0" smtClean="0">
                <a:solidFill>
                  <a:srgbClr val="BFBFBF"/>
                </a:solidFill>
                <a:latin typeface="Arial"/>
                <a:cs typeface="Arial"/>
              </a:rPr>
              <a:t>a</a:t>
            </a:r>
            <a:r>
              <a:rPr sz="2800" spc="-35" dirty="0" smtClean="0">
                <a:solidFill>
                  <a:srgbClr val="BFBFBF"/>
                </a:solidFill>
                <a:latin typeface="Arial"/>
                <a:cs typeface="Arial"/>
              </a:rPr>
              <a:t>r</a:t>
            </a:r>
            <a:r>
              <a:rPr sz="2800" spc="0" dirty="0" smtClean="0">
                <a:solidFill>
                  <a:srgbClr val="BFBFBF"/>
                </a:solidFill>
                <a:latin typeface="Arial"/>
                <a:cs typeface="Arial"/>
              </a:rPr>
              <a:t>y</a:t>
            </a:r>
            <a:endParaRPr sz="2800" dirty="0">
              <a:latin typeface="Arial"/>
              <a:cs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 xmlns:a14="http://schemas.microsoft.com/office/drawing/2010/main" val="0"/>
              </a:ext>
            </a:extLst>
          </a:blip>
          <a:srcRect l="565"/>
          <a:stretch/>
        </p:blipFill>
        <p:spPr>
          <a:xfrm>
            <a:off x="6511925" y="3114246"/>
            <a:ext cx="4816720" cy="3216704"/>
          </a:xfrm>
          <a:prstGeom prst="rect">
            <a:avLst/>
          </a:prstGeom>
        </p:spPr>
      </p:pic>
      <p:pic>
        <p:nvPicPr>
          <p:cNvPr id="2" name="图片 1"/>
          <p:cNvPicPr>
            <a:picLocks noChangeAspect="1"/>
          </p:cNvPicPr>
          <p:nvPr/>
        </p:nvPicPr>
        <p:blipFill rotWithShape="1">
          <a:blip r:embed="rId4" cstate="print">
            <a:extLst>
              <a:ext uri="{28A0092B-C50C-407E-A947-70E740481C1C}">
                <a14:useLocalDpi xmlns="" xmlns:a14="http://schemas.microsoft.com/office/drawing/2010/main" val="0"/>
              </a:ext>
            </a:extLst>
          </a:blip>
          <a:srcRect l="741" t="1112"/>
          <a:stretch/>
        </p:blipFill>
        <p:spPr>
          <a:xfrm>
            <a:off x="911642" y="3124200"/>
            <a:ext cx="4879558" cy="3216704"/>
          </a:xfrm>
          <a:prstGeom prst="rect">
            <a:avLst/>
          </a:prstGeom>
        </p:spPr>
      </p:pic>
      <p:sp>
        <p:nvSpPr>
          <p:cNvPr id="1048706" name="object 3"/>
          <p:cNvSpPr txBox="1"/>
          <p:nvPr/>
        </p:nvSpPr>
        <p:spPr>
          <a:xfrm>
            <a:off x="916939" y="64474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707" name="object 4"/>
          <p:cNvSpPr txBox="1"/>
          <p:nvPr/>
        </p:nvSpPr>
        <p:spPr>
          <a:xfrm>
            <a:off x="11165840" y="6447472"/>
            <a:ext cx="264160" cy="200660"/>
          </a:xfrm>
          <a:prstGeom prst="rect">
            <a:avLst/>
          </a:prstGeom>
        </p:spPr>
        <p:txBody>
          <a:bodyPr vert="horz" wrap="square" lIns="0" tIns="0" rIns="0" bIns="0" rtlCol="0">
            <a:noAutofit/>
          </a:bodyPr>
          <a:lstStyle/>
          <a:p>
            <a:pPr marL="12700">
              <a:lnSpc>
                <a:spcPct val="100000"/>
              </a:lnSpc>
            </a:pPr>
            <a:r>
              <a:rPr lang="en-US" sz="1200" dirty="0" smtClean="0">
                <a:solidFill>
                  <a:srgbClr val="898989"/>
                </a:solidFill>
                <a:latin typeface="Arial"/>
                <a:cs typeface="Arial"/>
              </a:rPr>
              <a:t>16</a:t>
            </a:r>
            <a:endParaRPr sz="1200" dirty="0">
              <a:latin typeface="Arial"/>
              <a:cs typeface="Arial"/>
            </a:endParaRPr>
          </a:p>
        </p:txBody>
      </p:sp>
      <p:sp>
        <p:nvSpPr>
          <p:cNvPr id="1048708" name="object 5"/>
          <p:cNvSpPr txBox="1"/>
          <p:nvPr/>
        </p:nvSpPr>
        <p:spPr>
          <a:xfrm>
            <a:off x="1350490" y="446835"/>
            <a:ext cx="9795819" cy="700013"/>
          </a:xfrm>
          <a:prstGeom prst="rect">
            <a:avLst/>
          </a:prstGeom>
        </p:spPr>
        <p:txBody>
          <a:bodyPr vert="horz" wrap="square" lIns="0" tIns="0" rIns="0" bIns="0" rtlCol="0">
            <a:noAutofit/>
          </a:bodyPr>
          <a:lstStyle/>
          <a:p>
            <a:pPr marL="12700"/>
            <a:r>
              <a:rPr lang="en-US" sz="4400" kern="0" spc="-50" dirty="0" smtClean="0">
                <a:solidFill>
                  <a:sysClr val="windowText" lastClr="000000"/>
                </a:solidFill>
                <a:latin typeface="Arial"/>
                <a:cs typeface="Arial"/>
              </a:rPr>
              <a:t>La</a:t>
            </a:r>
            <a:r>
              <a:rPr lang="en-US" sz="4400" kern="0" spc="30" dirty="0" smtClean="0">
                <a:solidFill>
                  <a:sysClr val="windowText" lastClr="000000"/>
                </a:solidFill>
                <a:latin typeface="Arial"/>
                <a:cs typeface="Arial"/>
              </a:rPr>
              <a:t>r</a:t>
            </a:r>
            <a:r>
              <a:rPr lang="en-US" sz="4400" kern="0" spc="-50" dirty="0" smtClean="0">
                <a:solidFill>
                  <a:sysClr val="windowText" lastClr="000000"/>
                </a:solidFill>
                <a:latin typeface="Arial"/>
                <a:cs typeface="Arial"/>
              </a:rPr>
              <a:t>ge</a:t>
            </a:r>
            <a:r>
              <a:rPr lang="en-US" sz="4400" kern="0" spc="30" dirty="0" smtClean="0">
                <a:solidFill>
                  <a:sysClr val="windowText" lastClr="000000"/>
                </a:solidFill>
                <a:latin typeface="Arial"/>
                <a:cs typeface="Arial"/>
              </a:rPr>
              <a:t>r-</a:t>
            </a:r>
            <a:r>
              <a:rPr lang="en-US" sz="4400" kern="0" dirty="0" smtClean="0">
                <a:solidFill>
                  <a:sysClr val="windowText" lastClr="000000"/>
                </a:solidFill>
                <a:latin typeface="Arial"/>
                <a:cs typeface="Arial"/>
              </a:rPr>
              <a:t>sc</a:t>
            </a:r>
            <a:r>
              <a:rPr lang="en-US" sz="4400" kern="0" spc="-50" dirty="0" smtClean="0">
                <a:solidFill>
                  <a:sysClr val="windowText" lastClr="000000"/>
                </a:solidFill>
                <a:latin typeface="Arial"/>
                <a:cs typeface="Arial"/>
              </a:rPr>
              <a:t>a</a:t>
            </a:r>
            <a:r>
              <a:rPr lang="en-US" sz="4400" kern="0" spc="20" dirty="0" smtClean="0">
                <a:solidFill>
                  <a:sysClr val="windowText" lastClr="000000"/>
                </a:solidFill>
                <a:latin typeface="Arial"/>
                <a:cs typeface="Arial"/>
              </a:rPr>
              <a:t>l</a:t>
            </a:r>
            <a:r>
              <a:rPr lang="en-US" sz="4400" kern="0" dirty="0" smtClean="0">
                <a:solidFill>
                  <a:sysClr val="windowText" lastClr="000000"/>
                </a:solidFill>
                <a:latin typeface="Arial"/>
                <a:cs typeface="Arial"/>
              </a:rPr>
              <a:t>e</a:t>
            </a:r>
            <a:r>
              <a:rPr lang="en-US" sz="4400" kern="0" spc="130" dirty="0" smtClean="0">
                <a:solidFill>
                  <a:sysClr val="windowText" lastClr="000000"/>
                </a:solidFill>
                <a:latin typeface="Arial"/>
                <a:cs typeface="Arial"/>
              </a:rPr>
              <a:t> </a:t>
            </a:r>
            <a:r>
              <a:rPr lang="en-US" sz="4400" kern="0" spc="-65" dirty="0" smtClean="0">
                <a:solidFill>
                  <a:sysClr val="windowText" lastClr="000000"/>
                </a:solidFill>
                <a:latin typeface="Arial"/>
                <a:cs typeface="Arial"/>
              </a:rPr>
              <a:t>S</a:t>
            </a:r>
            <a:r>
              <a:rPr lang="en-US" sz="4400" kern="0" spc="20" dirty="0" smtClean="0">
                <a:solidFill>
                  <a:sysClr val="windowText" lastClr="000000"/>
                </a:solidFill>
                <a:latin typeface="Arial"/>
                <a:cs typeface="Arial"/>
              </a:rPr>
              <a:t>i</a:t>
            </a:r>
            <a:r>
              <a:rPr lang="en-US" sz="4400" kern="0" spc="30" dirty="0" smtClean="0">
                <a:solidFill>
                  <a:sysClr val="windowText" lastClr="000000"/>
                </a:solidFill>
                <a:latin typeface="Arial"/>
                <a:cs typeface="Arial"/>
              </a:rPr>
              <a:t>m</a:t>
            </a:r>
            <a:r>
              <a:rPr lang="en-US" sz="4400" kern="0" spc="-50" dirty="0" smtClean="0">
                <a:solidFill>
                  <a:sysClr val="windowText" lastClr="000000"/>
                </a:solidFill>
                <a:latin typeface="Arial"/>
                <a:cs typeface="Arial"/>
              </a:rPr>
              <a:t>u</a:t>
            </a:r>
            <a:r>
              <a:rPr lang="en-US" sz="4400" kern="0" spc="20" dirty="0" smtClean="0">
                <a:solidFill>
                  <a:sysClr val="windowText" lastClr="000000"/>
                </a:solidFill>
                <a:latin typeface="Arial"/>
                <a:cs typeface="Arial"/>
              </a:rPr>
              <a:t>l</a:t>
            </a:r>
            <a:r>
              <a:rPr lang="en-US" sz="4400" kern="0" spc="-50" dirty="0" smtClean="0">
                <a:solidFill>
                  <a:sysClr val="windowText" lastClr="000000"/>
                </a:solidFill>
                <a:latin typeface="Arial"/>
                <a:cs typeface="Arial"/>
              </a:rPr>
              <a:t>a</a:t>
            </a:r>
            <a:r>
              <a:rPr lang="en-US" sz="4400" kern="0" spc="-40" dirty="0" smtClean="0">
                <a:solidFill>
                  <a:sysClr val="windowText" lastClr="000000"/>
                </a:solidFill>
                <a:latin typeface="Arial"/>
                <a:cs typeface="Arial"/>
              </a:rPr>
              <a:t>t</a:t>
            </a:r>
            <a:r>
              <a:rPr lang="en-US" sz="4400" kern="0" spc="20" dirty="0" smtClean="0">
                <a:solidFill>
                  <a:sysClr val="windowText" lastClr="000000"/>
                </a:solidFill>
                <a:latin typeface="Arial"/>
                <a:cs typeface="Arial"/>
              </a:rPr>
              <a:t>i</a:t>
            </a:r>
            <a:r>
              <a:rPr lang="en-US" sz="4400" kern="0" spc="-50" dirty="0" smtClean="0">
                <a:solidFill>
                  <a:sysClr val="windowText" lastClr="000000"/>
                </a:solidFill>
                <a:latin typeface="Arial"/>
                <a:cs typeface="Arial"/>
              </a:rPr>
              <a:t>on</a:t>
            </a:r>
            <a:r>
              <a:rPr lang="en-US" sz="4400" kern="0" dirty="0" smtClean="0">
                <a:solidFill>
                  <a:sysClr val="windowText" lastClr="000000"/>
                </a:solidFill>
                <a:latin typeface="Arial"/>
                <a:cs typeface="Arial"/>
              </a:rPr>
              <a:t>s </a:t>
            </a:r>
            <a:r>
              <a:rPr lang="en-US" sz="4400" kern="0" dirty="0" smtClean="0">
                <a:solidFill>
                  <a:schemeClr val="tx2"/>
                </a:solidFill>
                <a:latin typeface="Arial"/>
                <a:cs typeface="Arial"/>
              </a:rPr>
              <a:t>(</a:t>
            </a:r>
            <a:r>
              <a:rPr lang="en-US" sz="4400" i="1" kern="0" dirty="0" smtClean="0">
                <a:solidFill>
                  <a:srgbClr val="FF0000"/>
                </a:solidFill>
                <a:latin typeface="Arial"/>
                <a:cs typeface="Arial"/>
              </a:rPr>
              <a:t>data mining</a:t>
            </a:r>
            <a:r>
              <a:rPr lang="en-US" sz="4400" kern="0" dirty="0" smtClean="0">
                <a:solidFill>
                  <a:schemeClr val="tx2"/>
                </a:solidFill>
                <a:latin typeface="Arial"/>
                <a:cs typeface="Arial"/>
              </a:rPr>
              <a:t>)</a:t>
            </a:r>
            <a:endParaRPr lang="en-US" sz="4400" kern="0" dirty="0">
              <a:solidFill>
                <a:schemeClr val="tx2"/>
              </a:solidFill>
              <a:latin typeface="Arial"/>
              <a:cs typeface="Arial"/>
            </a:endParaRPr>
          </a:p>
        </p:txBody>
      </p:sp>
      <p:sp>
        <p:nvSpPr>
          <p:cNvPr id="1048709" name="object 6"/>
          <p:cNvSpPr txBox="1"/>
          <p:nvPr/>
        </p:nvSpPr>
        <p:spPr>
          <a:xfrm>
            <a:off x="916938" y="1485052"/>
            <a:ext cx="11503662" cy="1486748"/>
          </a:xfrm>
          <a:prstGeom prst="rect">
            <a:avLst/>
          </a:prstGeom>
        </p:spPr>
        <p:txBody>
          <a:bodyPr vert="horz" wrap="square" lIns="0" tIns="0" rIns="0" bIns="0" rtlCol="0">
            <a:noAutofit/>
          </a:bodyPr>
          <a:lstStyle/>
          <a:p>
            <a:pPr marL="355600" indent="-342900">
              <a:lnSpc>
                <a:spcPct val="100000"/>
              </a:lnSpc>
              <a:buFont typeface="Wingdings" panose="05000000000000000000" pitchFamily="2" charset="2"/>
              <a:buChar char="n"/>
              <a:tabLst>
                <a:tab pos="469265" algn="l"/>
              </a:tabLst>
            </a:pPr>
            <a:r>
              <a:rPr sz="2300" spc="430" dirty="0" smtClean="0">
                <a:solidFill>
                  <a:srgbClr val="00007D"/>
                </a:solidFill>
                <a:latin typeface="Arial"/>
                <a:cs typeface="Arial"/>
              </a:rPr>
              <a:t>	</a:t>
            </a:r>
            <a:r>
              <a:rPr sz="2800" spc="10" dirty="0" smtClean="0">
                <a:latin typeface="Arial"/>
                <a:cs typeface="Arial"/>
              </a:rPr>
              <a:t>Simulation </a:t>
            </a:r>
            <a:r>
              <a:rPr sz="2800" spc="10" dirty="0">
                <a:latin typeface="Arial"/>
                <a:cs typeface="Arial"/>
              </a:rPr>
              <a:t>settings</a:t>
            </a:r>
          </a:p>
          <a:p>
            <a:pPr>
              <a:lnSpc>
                <a:spcPts val="750"/>
              </a:lnSpc>
              <a:spcBef>
                <a:spcPts val="30"/>
              </a:spcBef>
            </a:pPr>
            <a:endParaRPr sz="750" dirty="0"/>
          </a:p>
          <a:p>
            <a:pPr marL="914400" indent="-457200">
              <a:lnSpc>
                <a:spcPct val="100000"/>
              </a:lnSpc>
              <a:buClr>
                <a:srgbClr val="9999CC"/>
              </a:buClr>
              <a:buSzPct val="81818"/>
              <a:buFont typeface="Wingdings" panose="05000000000000000000" pitchFamily="2" charset="2"/>
              <a:buChar char="n"/>
              <a:tabLst>
                <a:tab pos="913765" algn="l"/>
              </a:tabLst>
            </a:pPr>
            <a:r>
              <a:rPr sz="2400" spc="40" dirty="0">
                <a:latin typeface="Arial"/>
                <a:cs typeface="Arial"/>
              </a:rPr>
              <a:t>NS2 simulator; </a:t>
            </a:r>
            <a:r>
              <a:rPr lang="en-US" sz="2400" spc="40" dirty="0" smtClean="0">
                <a:latin typeface="Arial"/>
                <a:cs typeface="Arial"/>
              </a:rPr>
              <a:t>2</a:t>
            </a:r>
            <a:r>
              <a:rPr sz="2400" spc="40" dirty="0" smtClean="0">
                <a:latin typeface="Arial"/>
                <a:cs typeface="Arial"/>
              </a:rPr>
              <a:t>-layer</a:t>
            </a:r>
            <a:r>
              <a:rPr lang="en-US" sz="2400" spc="40" dirty="0" smtClean="0">
                <a:latin typeface="Arial"/>
                <a:cs typeface="Arial"/>
              </a:rPr>
              <a:t> Leaf-spine topology</a:t>
            </a:r>
            <a:endParaRPr sz="2400" spc="40" dirty="0">
              <a:latin typeface="Arial"/>
              <a:cs typeface="Arial"/>
            </a:endParaRPr>
          </a:p>
          <a:p>
            <a:pPr marL="342900" indent="-342900">
              <a:lnSpc>
                <a:spcPts val="950"/>
              </a:lnSpc>
              <a:spcBef>
                <a:spcPts val="10"/>
              </a:spcBef>
              <a:buClr>
                <a:srgbClr val="9999CC"/>
              </a:buClr>
              <a:buFont typeface="Wingdings" panose="05000000000000000000" pitchFamily="2" charset="2"/>
              <a:buChar char="n"/>
            </a:pPr>
            <a:endParaRPr sz="2400" spc="40" dirty="0">
              <a:latin typeface="Arial"/>
              <a:cs typeface="Arial"/>
            </a:endParaRPr>
          </a:p>
          <a:p>
            <a:pPr marL="914400" indent="-457200">
              <a:lnSpc>
                <a:spcPct val="100000"/>
              </a:lnSpc>
              <a:buClr>
                <a:srgbClr val="9999CC"/>
              </a:buClr>
              <a:buSzPct val="81818"/>
              <a:buFont typeface="Wingdings" panose="05000000000000000000" pitchFamily="2" charset="2"/>
              <a:buChar char="n"/>
              <a:tabLst>
                <a:tab pos="913765" algn="l"/>
              </a:tabLst>
            </a:pPr>
            <a:r>
              <a:rPr lang="en-US" sz="2400" spc="40" dirty="0" smtClean="0">
                <a:latin typeface="Arial"/>
                <a:cs typeface="Arial"/>
              </a:rPr>
              <a:t>1</a:t>
            </a:r>
            <a:r>
              <a:rPr sz="2400" spc="40" dirty="0">
                <a:latin typeface="Arial"/>
                <a:cs typeface="Arial"/>
              </a:rPr>
              <a:t>Gbps </a:t>
            </a:r>
            <a:r>
              <a:rPr lang="en-US" altLang="zh-CN" sz="2400" spc="40" dirty="0">
                <a:latin typeface="Arial"/>
                <a:cs typeface="Arial"/>
              </a:rPr>
              <a:t>bottleneck link</a:t>
            </a:r>
            <a:r>
              <a:rPr sz="2400" spc="40" dirty="0">
                <a:latin typeface="Arial"/>
                <a:cs typeface="Arial"/>
              </a:rPr>
              <a:t>; </a:t>
            </a:r>
            <a:r>
              <a:rPr lang="en-US" sz="2400" spc="40" dirty="0" smtClean="0">
                <a:latin typeface="Arial"/>
                <a:cs typeface="Arial"/>
              </a:rPr>
              <a:t>864</a:t>
            </a:r>
            <a:r>
              <a:rPr sz="2400" spc="40" dirty="0" smtClean="0">
                <a:latin typeface="Arial"/>
                <a:cs typeface="Arial"/>
              </a:rPr>
              <a:t> </a:t>
            </a:r>
            <a:r>
              <a:rPr sz="2400" spc="40" dirty="0">
                <a:latin typeface="Arial"/>
                <a:cs typeface="Arial"/>
              </a:rPr>
              <a:t>hosts, 2</a:t>
            </a:r>
            <a:r>
              <a:rPr lang="en-US" sz="2400" spc="40" dirty="0">
                <a:latin typeface="Arial"/>
                <a:cs typeface="Arial"/>
              </a:rPr>
              <a:t>4 </a:t>
            </a:r>
            <a:r>
              <a:rPr lang="en-US" sz="2400" spc="40" dirty="0" err="1">
                <a:latin typeface="Arial"/>
                <a:cs typeface="Arial"/>
              </a:rPr>
              <a:t>ToR</a:t>
            </a:r>
            <a:r>
              <a:rPr lang="en-US" sz="2400" spc="40" dirty="0">
                <a:latin typeface="Arial"/>
                <a:cs typeface="Arial"/>
              </a:rPr>
              <a:t> </a:t>
            </a:r>
            <a:r>
              <a:rPr sz="2400" spc="40" dirty="0">
                <a:latin typeface="Arial"/>
                <a:cs typeface="Arial"/>
              </a:rPr>
              <a:t>switches</a:t>
            </a:r>
            <a:r>
              <a:rPr lang="en-US" sz="2400" spc="40" dirty="0">
                <a:latin typeface="Arial"/>
                <a:cs typeface="Arial"/>
              </a:rPr>
              <a:t>,</a:t>
            </a:r>
            <a:r>
              <a:rPr lang="en-US" altLang="zh-CN" sz="2400" dirty="0"/>
              <a:t> </a:t>
            </a:r>
            <a:r>
              <a:rPr lang="en-US" altLang="zh-CN" sz="2400" spc="40" dirty="0">
                <a:latin typeface="Arial"/>
                <a:cs typeface="Arial"/>
              </a:rPr>
              <a:t>12 core </a:t>
            </a:r>
            <a:r>
              <a:rPr lang="en-US" altLang="zh-CN" sz="2400" spc="40" dirty="0" smtClean="0">
                <a:latin typeface="Arial"/>
                <a:cs typeface="Arial"/>
              </a:rPr>
              <a:t>switches</a:t>
            </a:r>
          </a:p>
        </p:txBody>
      </p:sp>
      <p:sp>
        <p:nvSpPr>
          <p:cNvPr id="1048710" name="object 8"/>
          <p:cNvSpPr txBox="1"/>
          <p:nvPr/>
        </p:nvSpPr>
        <p:spPr>
          <a:xfrm>
            <a:off x="5943600" y="5930900"/>
            <a:ext cx="3639210" cy="622300"/>
          </a:xfrm>
          <a:prstGeom prst="rect">
            <a:avLst/>
          </a:prstGeom>
        </p:spPr>
        <p:txBody>
          <a:bodyPr vert="horz" wrap="square" lIns="0" tIns="0" rIns="0" bIns="0" rtlCol="0">
            <a:noAutofit/>
          </a:bodyPr>
          <a:lstStyle/>
          <a:p>
            <a:pPr marL="812800" marR="12700" indent="-800100">
              <a:lnSpc>
                <a:spcPct val="100000"/>
              </a:lnSpc>
            </a:pPr>
            <a:r>
              <a:rPr lang="en-US" sz="2000" b="1" spc="-100" dirty="0">
                <a:solidFill>
                  <a:srgbClr val="FF0000"/>
                </a:solidFill>
                <a:latin typeface="Microsoft YaHei UI"/>
                <a:cs typeface="Microsoft YaHei UI"/>
              </a:rPr>
              <a:t>I</a:t>
            </a:r>
            <a:r>
              <a:rPr lang="en-US" sz="2000" b="1" spc="-100" dirty="0" smtClean="0">
                <a:solidFill>
                  <a:srgbClr val="FF0000"/>
                </a:solidFill>
                <a:latin typeface="Microsoft YaHei UI"/>
                <a:cs typeface="Microsoft YaHei UI"/>
              </a:rPr>
              <a:t>mprov</a:t>
            </a:r>
            <a:r>
              <a:rPr sz="2000" b="1" spc="5" dirty="0" smtClean="0">
                <a:solidFill>
                  <a:srgbClr val="FF0000"/>
                </a:solidFill>
                <a:latin typeface="Microsoft YaHei UI"/>
                <a:cs typeface="Microsoft YaHei UI"/>
              </a:rPr>
              <a:t>i</a:t>
            </a:r>
            <a:r>
              <a:rPr sz="2000" b="1" spc="0" dirty="0" smtClean="0">
                <a:solidFill>
                  <a:srgbClr val="FF0000"/>
                </a:solidFill>
                <a:latin typeface="Microsoft YaHei UI"/>
                <a:cs typeface="Microsoft YaHei UI"/>
              </a:rPr>
              <a:t>ng</a:t>
            </a:r>
            <a:r>
              <a:rPr sz="2000" b="1" spc="70" dirty="0" smtClean="0">
                <a:solidFill>
                  <a:srgbClr val="FF0000"/>
                </a:solidFill>
                <a:latin typeface="Microsoft YaHei UI"/>
                <a:cs typeface="Microsoft YaHei UI"/>
              </a:rPr>
              <a:t> </a:t>
            </a:r>
            <a:r>
              <a:rPr sz="2000" b="1" spc="-30" dirty="0" smtClean="0">
                <a:solidFill>
                  <a:srgbClr val="FF0000"/>
                </a:solidFill>
                <a:latin typeface="Microsoft YaHei UI"/>
                <a:cs typeface="Microsoft YaHei UI"/>
              </a:rPr>
              <a:t>t</a:t>
            </a:r>
            <a:r>
              <a:rPr sz="2000" b="1" spc="5" dirty="0" smtClean="0">
                <a:solidFill>
                  <a:srgbClr val="FF0000"/>
                </a:solidFill>
                <a:latin typeface="Microsoft YaHei UI"/>
                <a:cs typeface="Microsoft YaHei UI"/>
              </a:rPr>
              <a:t>h</a:t>
            </a:r>
            <a:r>
              <a:rPr sz="2000" b="1" spc="0" dirty="0" smtClean="0">
                <a:solidFill>
                  <a:srgbClr val="FF0000"/>
                </a:solidFill>
                <a:latin typeface="Microsoft YaHei UI"/>
                <a:cs typeface="Microsoft YaHei UI"/>
              </a:rPr>
              <a:t>e</a:t>
            </a:r>
            <a:r>
              <a:rPr sz="2000" b="1" spc="40" dirty="0" smtClean="0">
                <a:solidFill>
                  <a:srgbClr val="FF0000"/>
                </a:solidFill>
                <a:latin typeface="Microsoft YaHei UI"/>
                <a:cs typeface="Microsoft YaHei UI"/>
              </a:rPr>
              <a:t> </a:t>
            </a:r>
            <a:r>
              <a:rPr lang="en-US" sz="2000" b="1" spc="40" dirty="0" smtClean="0">
                <a:solidFill>
                  <a:srgbClr val="FF0000"/>
                </a:solidFill>
                <a:latin typeface="Microsoft YaHei UI"/>
                <a:cs typeface="Microsoft YaHei UI"/>
              </a:rPr>
              <a:t>throughput </a:t>
            </a:r>
            <a:r>
              <a:rPr sz="2000" b="1" spc="0" dirty="0" smtClean="0">
                <a:solidFill>
                  <a:srgbClr val="FF0000"/>
                </a:solidFill>
                <a:latin typeface="Microsoft YaHei UI"/>
                <a:cs typeface="Microsoft YaHei UI"/>
              </a:rPr>
              <a:t>up</a:t>
            </a:r>
            <a:r>
              <a:rPr sz="2000" b="1" spc="-30" dirty="0" smtClean="0">
                <a:solidFill>
                  <a:srgbClr val="FF0000"/>
                </a:solidFill>
                <a:latin typeface="Microsoft YaHei UI"/>
                <a:cs typeface="Microsoft YaHei UI"/>
              </a:rPr>
              <a:t> t</a:t>
            </a:r>
            <a:r>
              <a:rPr sz="2000" b="1" spc="0" dirty="0" smtClean="0">
                <a:solidFill>
                  <a:srgbClr val="FF0000"/>
                </a:solidFill>
                <a:latin typeface="Microsoft YaHei UI"/>
                <a:cs typeface="Microsoft YaHei UI"/>
              </a:rPr>
              <a:t>o</a:t>
            </a:r>
            <a:r>
              <a:rPr sz="2000" b="1" spc="90" dirty="0" smtClean="0">
                <a:solidFill>
                  <a:srgbClr val="FF0000"/>
                </a:solidFill>
                <a:latin typeface="Microsoft YaHei UI"/>
                <a:cs typeface="Microsoft YaHei UI"/>
              </a:rPr>
              <a:t> </a:t>
            </a:r>
            <a:r>
              <a:rPr lang="en-US" sz="2000" b="1" spc="-25" dirty="0" smtClean="0">
                <a:solidFill>
                  <a:srgbClr val="FF0000"/>
                </a:solidFill>
                <a:latin typeface="Microsoft YaHei UI"/>
                <a:cs typeface="Microsoft YaHei UI"/>
              </a:rPr>
              <a:t>&gt;</a:t>
            </a:r>
            <a:r>
              <a:rPr lang="en-US" sz="2000" b="1" spc="-35" dirty="0" smtClean="0">
                <a:solidFill>
                  <a:srgbClr val="FF0000"/>
                </a:solidFill>
                <a:latin typeface="Microsoft YaHei UI"/>
                <a:cs typeface="Microsoft YaHei UI"/>
              </a:rPr>
              <a:t>100</a:t>
            </a:r>
            <a:r>
              <a:rPr sz="2000" b="1" spc="0" dirty="0" smtClean="0">
                <a:solidFill>
                  <a:srgbClr val="FF0000"/>
                </a:solidFill>
                <a:latin typeface="Microsoft YaHei UI"/>
                <a:cs typeface="Microsoft YaHei UI"/>
              </a:rPr>
              <a:t>%</a:t>
            </a:r>
            <a:endParaRPr sz="2000" dirty="0">
              <a:latin typeface="Microsoft YaHei UI"/>
              <a:cs typeface="Microsoft YaHei UI"/>
            </a:endParaRPr>
          </a:p>
        </p:txBody>
      </p:sp>
      <p:cxnSp>
        <p:nvCxnSpPr>
          <p:cNvPr id="3145728" name="直接箭头连接符 17"/>
          <p:cNvCxnSpPr>
            <a:cxnSpLocks/>
          </p:cNvCxnSpPr>
          <p:nvPr/>
        </p:nvCxnSpPr>
        <p:spPr>
          <a:xfrm flipV="1">
            <a:off x="2601230" y="5516880"/>
            <a:ext cx="690610" cy="57912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711" name="object 3"/>
          <p:cNvSpPr/>
          <p:nvPr/>
        </p:nvSpPr>
        <p:spPr>
          <a:xfrm>
            <a:off x="5847690" y="3619500"/>
            <a:ext cx="228600" cy="1051474"/>
          </a:xfrm>
          <a:custGeom>
            <a:avLst/>
            <a:gdLst/>
            <a:ahLst/>
            <a:cxnLst/>
            <a:rect l="l" t="t" r="r" b="b"/>
            <a:pathLst>
              <a:path w="228600" h="1051474">
                <a:moveTo>
                  <a:pt x="228600" y="822874"/>
                </a:moveTo>
                <a:lnTo>
                  <a:pt x="0" y="822874"/>
                </a:lnTo>
                <a:lnTo>
                  <a:pt x="114300" y="1051474"/>
                </a:lnTo>
                <a:lnTo>
                  <a:pt x="228600" y="822874"/>
                </a:lnTo>
                <a:close/>
              </a:path>
              <a:path w="228600" h="1051474">
                <a:moveTo>
                  <a:pt x="152398" y="0"/>
                </a:moveTo>
                <a:lnTo>
                  <a:pt x="76198" y="0"/>
                </a:lnTo>
                <a:lnTo>
                  <a:pt x="76200" y="822874"/>
                </a:lnTo>
                <a:lnTo>
                  <a:pt x="152400" y="822874"/>
                </a:lnTo>
                <a:lnTo>
                  <a:pt x="152398" y="0"/>
                </a:lnTo>
                <a:close/>
              </a:path>
            </a:pathLst>
          </a:custGeom>
          <a:solidFill>
            <a:srgbClr val="00B050"/>
          </a:solidFill>
        </p:spPr>
        <p:txBody>
          <a:bodyPr wrap="square" lIns="0" tIns="0" rIns="0" bIns="0" rtlCol="0">
            <a:noAutofit/>
          </a:bodyPr>
          <a:lstStyle/>
          <a:p>
            <a:endParaRPr/>
          </a:p>
        </p:txBody>
      </p:sp>
      <p:sp>
        <p:nvSpPr>
          <p:cNvPr id="1048712" name="object 4"/>
          <p:cNvSpPr txBox="1"/>
          <p:nvPr/>
        </p:nvSpPr>
        <p:spPr>
          <a:xfrm>
            <a:off x="5715000" y="4685995"/>
            <a:ext cx="614045" cy="292100"/>
          </a:xfrm>
          <a:prstGeom prst="rect">
            <a:avLst/>
          </a:prstGeom>
        </p:spPr>
        <p:txBody>
          <a:bodyPr vert="horz" wrap="square" lIns="0" tIns="0" rIns="0" bIns="0" rtlCol="0">
            <a:noAutofit/>
          </a:bodyPr>
          <a:lstStyle/>
          <a:p>
            <a:pPr marL="12700">
              <a:lnSpc>
                <a:spcPct val="100000"/>
              </a:lnSpc>
            </a:pPr>
            <a:r>
              <a:rPr sz="1800" b="1" spc="20" dirty="0" smtClean="0">
                <a:latin typeface="Calibri"/>
                <a:cs typeface="Calibri"/>
              </a:rPr>
              <a:t>b</a:t>
            </a:r>
            <a:r>
              <a:rPr sz="1800" b="1" spc="-10" dirty="0" smtClean="0">
                <a:latin typeface="Calibri"/>
                <a:cs typeface="Calibri"/>
              </a:rPr>
              <a:t>e</a:t>
            </a:r>
            <a:r>
              <a:rPr sz="1800" b="1" spc="-30" dirty="0" smtClean="0">
                <a:latin typeface="Calibri"/>
                <a:cs typeface="Calibri"/>
              </a:rPr>
              <a:t>t</a:t>
            </a:r>
            <a:r>
              <a:rPr sz="1800" b="1" spc="-35" dirty="0" smtClean="0">
                <a:latin typeface="Calibri"/>
                <a:cs typeface="Calibri"/>
              </a:rPr>
              <a:t>t</a:t>
            </a:r>
            <a:r>
              <a:rPr sz="1800" b="1" spc="-10" dirty="0" smtClean="0">
                <a:latin typeface="Calibri"/>
                <a:cs typeface="Calibri"/>
              </a:rPr>
              <a:t>er</a:t>
            </a:r>
            <a:endParaRPr sz="1800">
              <a:latin typeface="Calibri"/>
              <a:cs typeface="Calibri"/>
            </a:endParaRPr>
          </a:p>
        </p:txBody>
      </p:sp>
      <p:sp>
        <p:nvSpPr>
          <p:cNvPr id="1048713" name="object 3"/>
          <p:cNvSpPr/>
          <p:nvPr/>
        </p:nvSpPr>
        <p:spPr>
          <a:xfrm rot="10800000">
            <a:off x="11558245" y="3620589"/>
            <a:ext cx="228600" cy="1051474"/>
          </a:xfrm>
          <a:custGeom>
            <a:avLst/>
            <a:gdLst/>
            <a:ahLst/>
            <a:cxnLst/>
            <a:rect l="l" t="t" r="r" b="b"/>
            <a:pathLst>
              <a:path w="228600" h="1051474">
                <a:moveTo>
                  <a:pt x="228600" y="822874"/>
                </a:moveTo>
                <a:lnTo>
                  <a:pt x="0" y="822874"/>
                </a:lnTo>
                <a:lnTo>
                  <a:pt x="114300" y="1051474"/>
                </a:lnTo>
                <a:lnTo>
                  <a:pt x="228600" y="822874"/>
                </a:lnTo>
                <a:close/>
              </a:path>
              <a:path w="228600" h="1051474">
                <a:moveTo>
                  <a:pt x="152398" y="0"/>
                </a:moveTo>
                <a:lnTo>
                  <a:pt x="76198" y="0"/>
                </a:lnTo>
                <a:lnTo>
                  <a:pt x="76200" y="822874"/>
                </a:lnTo>
                <a:lnTo>
                  <a:pt x="152400" y="822874"/>
                </a:lnTo>
                <a:lnTo>
                  <a:pt x="152398" y="0"/>
                </a:lnTo>
                <a:close/>
              </a:path>
            </a:pathLst>
          </a:custGeom>
          <a:solidFill>
            <a:srgbClr val="00B050"/>
          </a:solidFill>
        </p:spPr>
        <p:txBody>
          <a:bodyPr wrap="square" lIns="0" tIns="0" rIns="0" bIns="0" rtlCol="0">
            <a:noAutofit/>
          </a:bodyPr>
          <a:lstStyle/>
          <a:p>
            <a:endParaRPr/>
          </a:p>
        </p:txBody>
      </p:sp>
      <p:sp>
        <p:nvSpPr>
          <p:cNvPr id="1048714" name="object 4"/>
          <p:cNvSpPr txBox="1"/>
          <p:nvPr/>
        </p:nvSpPr>
        <p:spPr>
          <a:xfrm>
            <a:off x="11425555" y="4687084"/>
            <a:ext cx="614045" cy="292100"/>
          </a:xfrm>
          <a:prstGeom prst="rect">
            <a:avLst/>
          </a:prstGeom>
        </p:spPr>
        <p:txBody>
          <a:bodyPr vert="horz" wrap="square" lIns="0" tIns="0" rIns="0" bIns="0" rtlCol="0">
            <a:noAutofit/>
          </a:bodyPr>
          <a:lstStyle/>
          <a:p>
            <a:pPr marL="12700">
              <a:lnSpc>
                <a:spcPct val="100000"/>
              </a:lnSpc>
            </a:pPr>
            <a:r>
              <a:rPr sz="1800" b="1" spc="20" dirty="0" smtClean="0">
                <a:latin typeface="Calibri"/>
                <a:cs typeface="Calibri"/>
              </a:rPr>
              <a:t>b</a:t>
            </a:r>
            <a:r>
              <a:rPr sz="1800" b="1" spc="-10" dirty="0" smtClean="0">
                <a:latin typeface="Calibri"/>
                <a:cs typeface="Calibri"/>
              </a:rPr>
              <a:t>e</a:t>
            </a:r>
            <a:r>
              <a:rPr sz="1800" b="1" spc="-30" dirty="0" smtClean="0">
                <a:latin typeface="Calibri"/>
                <a:cs typeface="Calibri"/>
              </a:rPr>
              <a:t>t</a:t>
            </a:r>
            <a:r>
              <a:rPr sz="1800" b="1" spc="-35" dirty="0" smtClean="0">
                <a:latin typeface="Calibri"/>
                <a:cs typeface="Calibri"/>
              </a:rPr>
              <a:t>t</a:t>
            </a:r>
            <a:r>
              <a:rPr sz="1800" b="1" spc="-10" dirty="0" smtClean="0">
                <a:latin typeface="Calibri"/>
                <a:cs typeface="Calibri"/>
              </a:rPr>
              <a:t>er</a:t>
            </a:r>
            <a:endParaRPr sz="1800" dirty="0">
              <a:latin typeface="Calibri"/>
              <a:cs typeface="Calibri"/>
            </a:endParaRPr>
          </a:p>
        </p:txBody>
      </p:sp>
      <p:sp>
        <p:nvSpPr>
          <p:cNvPr id="1048715" name="object 8"/>
          <p:cNvSpPr txBox="1"/>
          <p:nvPr/>
        </p:nvSpPr>
        <p:spPr>
          <a:xfrm>
            <a:off x="1059498" y="6096000"/>
            <a:ext cx="3333750" cy="622300"/>
          </a:xfrm>
          <a:prstGeom prst="rect">
            <a:avLst/>
          </a:prstGeom>
        </p:spPr>
        <p:txBody>
          <a:bodyPr vert="horz" wrap="square" lIns="0" tIns="0" rIns="0" bIns="0" rtlCol="0">
            <a:noAutofit/>
          </a:bodyPr>
          <a:lstStyle/>
          <a:p>
            <a:pPr marL="812800" marR="12700" indent="-800100">
              <a:lnSpc>
                <a:spcPct val="100000"/>
              </a:lnSpc>
            </a:pPr>
            <a:r>
              <a:rPr sz="2000" b="1" spc="-100" dirty="0" smtClean="0">
                <a:solidFill>
                  <a:srgbClr val="FF0000"/>
                </a:solidFill>
                <a:latin typeface="Microsoft YaHei UI"/>
                <a:cs typeface="Microsoft YaHei UI"/>
              </a:rPr>
              <a:t>R</a:t>
            </a:r>
            <a:r>
              <a:rPr sz="2000" b="1" spc="35" dirty="0" smtClean="0">
                <a:solidFill>
                  <a:srgbClr val="FF0000"/>
                </a:solidFill>
                <a:latin typeface="Microsoft YaHei UI"/>
                <a:cs typeface="Microsoft YaHei UI"/>
              </a:rPr>
              <a:t>e</a:t>
            </a:r>
            <a:r>
              <a:rPr sz="2000" b="1" spc="-30" dirty="0" smtClean="0">
                <a:solidFill>
                  <a:srgbClr val="FF0000"/>
                </a:solidFill>
                <a:latin typeface="Microsoft YaHei UI"/>
                <a:cs typeface="Microsoft YaHei UI"/>
              </a:rPr>
              <a:t>d</a:t>
            </a:r>
            <a:r>
              <a:rPr sz="2000" b="1" spc="0" dirty="0" smtClean="0">
                <a:solidFill>
                  <a:srgbClr val="FF0000"/>
                </a:solidFill>
                <a:latin typeface="Microsoft YaHei UI"/>
                <a:cs typeface="Microsoft YaHei UI"/>
              </a:rPr>
              <a:t>u</a:t>
            </a:r>
            <a:r>
              <a:rPr sz="2000" b="1" spc="-35" dirty="0" smtClean="0">
                <a:solidFill>
                  <a:srgbClr val="FF0000"/>
                </a:solidFill>
                <a:latin typeface="Microsoft YaHei UI"/>
                <a:cs typeface="Microsoft YaHei UI"/>
              </a:rPr>
              <a:t>c</a:t>
            </a:r>
            <a:r>
              <a:rPr sz="2000" b="1" spc="5" dirty="0" smtClean="0">
                <a:solidFill>
                  <a:srgbClr val="FF0000"/>
                </a:solidFill>
                <a:latin typeface="Microsoft YaHei UI"/>
                <a:cs typeface="Microsoft YaHei UI"/>
              </a:rPr>
              <a:t>i</a:t>
            </a:r>
            <a:r>
              <a:rPr sz="2000" b="1" spc="0" dirty="0" smtClean="0">
                <a:solidFill>
                  <a:srgbClr val="FF0000"/>
                </a:solidFill>
                <a:latin typeface="Microsoft YaHei UI"/>
                <a:cs typeface="Microsoft YaHei UI"/>
              </a:rPr>
              <a:t>ng</a:t>
            </a:r>
            <a:r>
              <a:rPr sz="2000" b="1" spc="70" dirty="0" smtClean="0">
                <a:solidFill>
                  <a:srgbClr val="FF0000"/>
                </a:solidFill>
                <a:latin typeface="Microsoft YaHei UI"/>
                <a:cs typeface="Microsoft YaHei UI"/>
              </a:rPr>
              <a:t> </a:t>
            </a:r>
            <a:r>
              <a:rPr sz="2000" b="1" spc="-30" dirty="0" smtClean="0">
                <a:solidFill>
                  <a:srgbClr val="FF0000"/>
                </a:solidFill>
                <a:latin typeface="Microsoft YaHei UI"/>
                <a:cs typeface="Microsoft YaHei UI"/>
              </a:rPr>
              <a:t>t</a:t>
            </a:r>
            <a:r>
              <a:rPr sz="2000" b="1" spc="5" dirty="0" smtClean="0">
                <a:solidFill>
                  <a:srgbClr val="FF0000"/>
                </a:solidFill>
                <a:latin typeface="Microsoft YaHei UI"/>
                <a:cs typeface="Microsoft YaHei UI"/>
              </a:rPr>
              <a:t>h</a:t>
            </a:r>
            <a:r>
              <a:rPr sz="2000" b="1" spc="0" dirty="0" smtClean="0">
                <a:solidFill>
                  <a:srgbClr val="FF0000"/>
                </a:solidFill>
                <a:latin typeface="Microsoft YaHei UI"/>
                <a:cs typeface="Microsoft YaHei UI"/>
              </a:rPr>
              <a:t>e</a:t>
            </a:r>
            <a:r>
              <a:rPr sz="2000" b="1" spc="40" dirty="0" smtClean="0">
                <a:solidFill>
                  <a:srgbClr val="FF0000"/>
                </a:solidFill>
                <a:latin typeface="Microsoft YaHei UI"/>
                <a:cs typeface="Microsoft YaHei UI"/>
              </a:rPr>
              <a:t> </a:t>
            </a:r>
            <a:r>
              <a:rPr lang="en-US" sz="2000" b="1" spc="40" dirty="0" smtClean="0">
                <a:solidFill>
                  <a:srgbClr val="FF0000"/>
                </a:solidFill>
                <a:latin typeface="Microsoft YaHei UI"/>
                <a:cs typeface="Microsoft YaHei UI"/>
              </a:rPr>
              <a:t>A</a:t>
            </a:r>
            <a:r>
              <a:rPr sz="2000" b="1" spc="-20" dirty="0" smtClean="0">
                <a:solidFill>
                  <a:srgbClr val="FF0000"/>
                </a:solidFill>
                <a:latin typeface="Microsoft YaHei UI"/>
                <a:cs typeface="Microsoft YaHei UI"/>
              </a:rPr>
              <a:t>F</a:t>
            </a:r>
            <a:r>
              <a:rPr sz="2000" b="1" spc="-50" dirty="0" smtClean="0">
                <a:solidFill>
                  <a:srgbClr val="FF0000"/>
                </a:solidFill>
                <a:latin typeface="Microsoft YaHei UI"/>
                <a:cs typeface="Microsoft YaHei UI"/>
              </a:rPr>
              <a:t>C</a:t>
            </a:r>
            <a:r>
              <a:rPr sz="2000" b="1" spc="0" dirty="0" smtClean="0">
                <a:solidFill>
                  <a:srgbClr val="FF0000"/>
                </a:solidFill>
                <a:latin typeface="Microsoft YaHei UI"/>
                <a:cs typeface="Microsoft YaHei UI"/>
              </a:rPr>
              <a:t>T </a:t>
            </a:r>
            <a:endParaRPr lang="en-US" sz="2000" b="1" spc="0" dirty="0" smtClean="0">
              <a:solidFill>
                <a:srgbClr val="FF0000"/>
              </a:solidFill>
              <a:latin typeface="Microsoft YaHei UI"/>
              <a:cs typeface="Microsoft YaHei UI"/>
            </a:endParaRPr>
          </a:p>
          <a:p>
            <a:pPr marL="812800" marR="12700" indent="-800100">
              <a:lnSpc>
                <a:spcPct val="100000"/>
              </a:lnSpc>
            </a:pPr>
            <a:r>
              <a:rPr lang="en-US" sz="2000" b="1" dirty="0">
                <a:solidFill>
                  <a:srgbClr val="FF0000"/>
                </a:solidFill>
                <a:latin typeface="Microsoft YaHei UI"/>
                <a:cs typeface="Microsoft YaHei UI"/>
              </a:rPr>
              <a:t> </a:t>
            </a:r>
            <a:r>
              <a:rPr lang="en-US" sz="2000" b="1" dirty="0" smtClean="0">
                <a:solidFill>
                  <a:srgbClr val="FF0000"/>
                </a:solidFill>
                <a:latin typeface="Microsoft YaHei UI"/>
                <a:cs typeface="Microsoft YaHei UI"/>
              </a:rPr>
              <a:t>    </a:t>
            </a:r>
            <a:r>
              <a:rPr sz="2000" b="1" spc="0" dirty="0" smtClean="0">
                <a:solidFill>
                  <a:srgbClr val="FF0000"/>
                </a:solidFill>
                <a:latin typeface="Microsoft YaHei UI"/>
                <a:cs typeface="Microsoft YaHei UI"/>
              </a:rPr>
              <a:t>up</a:t>
            </a:r>
            <a:r>
              <a:rPr sz="2000" b="1" spc="-30" dirty="0" smtClean="0">
                <a:solidFill>
                  <a:srgbClr val="FF0000"/>
                </a:solidFill>
                <a:latin typeface="Microsoft YaHei UI"/>
                <a:cs typeface="Microsoft YaHei UI"/>
              </a:rPr>
              <a:t> t</a:t>
            </a:r>
            <a:r>
              <a:rPr sz="2000" b="1" spc="0" dirty="0" smtClean="0">
                <a:solidFill>
                  <a:srgbClr val="FF0000"/>
                </a:solidFill>
                <a:latin typeface="Microsoft YaHei UI"/>
                <a:cs typeface="Microsoft YaHei UI"/>
              </a:rPr>
              <a:t>o</a:t>
            </a:r>
            <a:r>
              <a:rPr sz="2000" b="1" spc="90" dirty="0" smtClean="0">
                <a:solidFill>
                  <a:srgbClr val="FF0000"/>
                </a:solidFill>
                <a:latin typeface="Microsoft YaHei UI"/>
                <a:cs typeface="Microsoft YaHei UI"/>
              </a:rPr>
              <a:t> </a:t>
            </a:r>
            <a:r>
              <a:rPr sz="2000" b="1" spc="-25" dirty="0" smtClean="0">
                <a:solidFill>
                  <a:srgbClr val="FF0000"/>
                </a:solidFill>
                <a:latin typeface="Microsoft YaHei UI"/>
                <a:cs typeface="Microsoft YaHei UI"/>
              </a:rPr>
              <a:t>~</a:t>
            </a:r>
            <a:r>
              <a:rPr lang="en-US" sz="2000" b="1" spc="-35" dirty="0" smtClean="0">
                <a:solidFill>
                  <a:srgbClr val="FF0000"/>
                </a:solidFill>
                <a:latin typeface="Microsoft YaHei UI"/>
                <a:cs typeface="Microsoft YaHei UI"/>
              </a:rPr>
              <a:t>5</a:t>
            </a:r>
            <a:r>
              <a:rPr sz="2000" b="1" spc="-35" dirty="0" smtClean="0">
                <a:solidFill>
                  <a:srgbClr val="FF0000"/>
                </a:solidFill>
                <a:latin typeface="Microsoft YaHei UI"/>
                <a:cs typeface="Microsoft YaHei UI"/>
              </a:rPr>
              <a:t>0</a:t>
            </a:r>
            <a:r>
              <a:rPr sz="2000" b="1" spc="0" dirty="0" smtClean="0">
                <a:solidFill>
                  <a:srgbClr val="FF0000"/>
                </a:solidFill>
                <a:latin typeface="Microsoft YaHei UI"/>
                <a:cs typeface="Microsoft YaHei UI"/>
              </a:rPr>
              <a:t>%</a:t>
            </a:r>
            <a:endParaRPr sz="2000" dirty="0">
              <a:latin typeface="Microsoft YaHei UI"/>
              <a:cs typeface="Microsoft YaHei UI"/>
            </a:endParaRPr>
          </a:p>
        </p:txBody>
      </p:sp>
      <p:cxnSp>
        <p:nvCxnSpPr>
          <p:cNvPr id="3145729" name="直接箭头连接符 24"/>
          <p:cNvCxnSpPr>
            <a:cxnSpLocks/>
          </p:cNvCxnSpPr>
          <p:nvPr/>
        </p:nvCxnSpPr>
        <p:spPr>
          <a:xfrm flipV="1">
            <a:off x="7628865" y="4685995"/>
            <a:ext cx="753135" cy="1257606"/>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75202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4400" spc="-60" dirty="0" smtClean="0">
                <a:latin typeface="Arial"/>
                <a:cs typeface="Arial"/>
              </a:rPr>
              <a:t>O</a:t>
            </a:r>
            <a:r>
              <a:rPr sz="4400" spc="-75" dirty="0" smtClean="0">
                <a:latin typeface="Arial"/>
                <a:cs typeface="Arial"/>
              </a:rPr>
              <a:t>u</a:t>
            </a:r>
            <a:r>
              <a:rPr sz="4400" spc="-25" dirty="0" smtClean="0">
                <a:latin typeface="Arial"/>
                <a:cs typeface="Arial"/>
              </a:rPr>
              <a:t>t</a:t>
            </a:r>
            <a:r>
              <a:rPr sz="4400" spc="25" dirty="0" smtClean="0">
                <a:latin typeface="Arial"/>
                <a:cs typeface="Arial"/>
              </a:rPr>
              <a:t>l</a:t>
            </a:r>
            <a:r>
              <a:rPr sz="4400" spc="20" dirty="0" smtClean="0">
                <a:latin typeface="Arial"/>
                <a:cs typeface="Arial"/>
              </a:rPr>
              <a:t>i</a:t>
            </a:r>
            <a:r>
              <a:rPr sz="4400" spc="-50" dirty="0" smtClean="0">
                <a:latin typeface="Arial"/>
                <a:cs typeface="Arial"/>
              </a:rPr>
              <a:t>n</a:t>
            </a:r>
            <a:r>
              <a:rPr sz="4400" spc="0" dirty="0" smtClean="0">
                <a:latin typeface="Arial"/>
                <a:cs typeface="Arial"/>
              </a:rPr>
              <a:t>e</a:t>
            </a:r>
            <a:endParaRPr sz="4400">
              <a:latin typeface="Arial"/>
              <a:cs typeface="Arial"/>
            </a:endParaRPr>
          </a:p>
        </p:txBody>
      </p:sp>
      <p:sp>
        <p:nvSpPr>
          <p:cNvPr id="1048595" name="object 4"/>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1</a:t>
            </a:r>
            <a:r>
              <a:rPr lang="en-US" sz="1200" spc="30" dirty="0" smtClean="0">
                <a:solidFill>
                  <a:srgbClr val="898989"/>
                </a:solidFill>
                <a:latin typeface="Arial"/>
                <a:cs typeface="Arial"/>
              </a:rPr>
              <a:t>8</a:t>
            </a:r>
            <a:r>
              <a:rPr sz="1200" spc="-35" dirty="0" smtClean="0">
                <a:solidFill>
                  <a:srgbClr val="898989"/>
                </a:solidFill>
                <a:latin typeface="Arial"/>
                <a:cs typeface="Arial"/>
              </a:rPr>
              <a:t>/</a:t>
            </a:r>
            <a:r>
              <a:rPr lang="en-US" sz="1200" spc="-35" dirty="0" smtClean="0">
                <a:solidFill>
                  <a:srgbClr val="898989"/>
                </a:solidFill>
                <a:latin typeface="Arial"/>
                <a:cs typeface="Arial"/>
              </a:rPr>
              <a:t>4</a:t>
            </a:r>
            <a:r>
              <a:rPr sz="1200" spc="-40" dirty="0" smtClean="0">
                <a:solidFill>
                  <a:srgbClr val="898989"/>
                </a:solidFill>
                <a:latin typeface="Arial"/>
                <a:cs typeface="Arial"/>
              </a:rPr>
              <a:t>/</a:t>
            </a:r>
            <a:r>
              <a:rPr lang="en-US" sz="1200" spc="-40" dirty="0" smtClean="0">
                <a:solidFill>
                  <a:srgbClr val="898989"/>
                </a:solidFill>
                <a:latin typeface="Arial"/>
                <a:cs typeface="Arial"/>
              </a:rPr>
              <a:t>19</a:t>
            </a:r>
            <a:endParaRPr sz="1200" dirty="0">
              <a:latin typeface="Arial"/>
              <a:cs typeface="Arial"/>
            </a:endParaRPr>
          </a:p>
        </p:txBody>
      </p:sp>
      <p:sp>
        <p:nvSpPr>
          <p:cNvPr id="1048596" name="object 5"/>
          <p:cNvSpPr txBox="1">
            <a:spLocks noGrp="1"/>
          </p:cNvSpPr>
          <p:nvPr>
            <p:ph type="sldNum" sz="quarter" idx="7"/>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21</a:t>
            </a:fld>
            <a:endParaRPr sz="1200" dirty="0">
              <a:latin typeface="Arial"/>
              <a:cs typeface="Arial"/>
            </a:endParaRPr>
          </a:p>
        </p:txBody>
      </p:sp>
      <p:sp>
        <p:nvSpPr>
          <p:cNvPr id="1048597" name="object 3"/>
          <p:cNvSpPr txBox="1"/>
          <p:nvPr/>
        </p:nvSpPr>
        <p:spPr>
          <a:xfrm>
            <a:off x="916938" y="1518285"/>
            <a:ext cx="7541261" cy="3510915"/>
          </a:xfrm>
          <a:prstGeom prst="rect">
            <a:avLst/>
          </a:prstGeom>
        </p:spPr>
        <p:txBody>
          <a:bodyPr vert="horz" wrap="square" lIns="0" tIns="0" rIns="0" bIns="0" rtlCol="0">
            <a:noAutofit/>
          </a:bodyPr>
          <a:lstStyle/>
          <a:p>
            <a:pPr marL="12700">
              <a:buFont typeface="Wingdings" pitchFamily="2" charset="2"/>
              <a:buChar char="n"/>
              <a:tabLst>
                <a:tab pos="469265" algn="l"/>
              </a:tabLst>
            </a:pPr>
            <a:r>
              <a:rPr sz="2500" spc="470" dirty="0" smtClean="0">
                <a:solidFill>
                  <a:srgbClr val="00007D"/>
                </a:solidFill>
                <a:latin typeface="Arial"/>
                <a:cs typeface="Arial"/>
              </a:rPr>
              <a:t>	</a:t>
            </a:r>
            <a:r>
              <a:rPr lang="en-US" sz="2800" spc="10" dirty="0" smtClean="0">
                <a:solidFill>
                  <a:srgbClr val="BFBFBF"/>
                </a:solidFill>
                <a:latin typeface="Arial"/>
                <a:cs typeface="Arial"/>
              </a:rPr>
              <a:t>Background</a:t>
            </a:r>
          </a:p>
          <a:p>
            <a:pPr>
              <a:lnSpc>
                <a:spcPts val="600"/>
              </a:lnSpc>
              <a:spcBef>
                <a:spcPts val="40"/>
              </a:spcBef>
              <a:buFont typeface="Wingdings" pitchFamily="2" charset="2"/>
              <a:buChar char="n"/>
            </a:pPr>
            <a:endParaRPr lang="en-US" altLang="zh-CN" sz="600" dirty="0" smtClean="0"/>
          </a:p>
          <a:p>
            <a:pPr marL="12700">
              <a:lnSpc>
                <a:spcPct val="100000"/>
              </a:lnSpc>
              <a:buFont typeface="Wingdings" pitchFamily="2" charset="2"/>
              <a:buChar char="n"/>
              <a:tabLst>
                <a:tab pos="469265" algn="l"/>
              </a:tabLst>
            </a:pPr>
            <a:r>
              <a:rPr lang="en-US" altLang="zh-CN" sz="2500" spc="470" dirty="0" smtClean="0">
                <a:solidFill>
                  <a:srgbClr val="00007D"/>
                </a:solidFill>
                <a:latin typeface="Arial"/>
                <a:cs typeface="Arial"/>
              </a:rPr>
              <a:t>	</a:t>
            </a:r>
            <a:r>
              <a:rPr lang="en-US" altLang="zh-CN" sz="2800" spc="10" dirty="0" smtClean="0">
                <a:solidFill>
                  <a:srgbClr val="BFBFBF"/>
                </a:solidFill>
                <a:latin typeface="Arial"/>
                <a:cs typeface="Arial"/>
              </a:rPr>
              <a:t>Motivation</a:t>
            </a:r>
            <a:endParaRPr lang="en-US" sz="2800" spc="10" dirty="0" smtClean="0">
              <a:solidFill>
                <a:srgbClr val="BFBFBF"/>
              </a:solidFill>
              <a:latin typeface="Arial"/>
              <a:cs typeface="Arial"/>
            </a:endParaRPr>
          </a:p>
          <a:p>
            <a:pPr marL="12700">
              <a:lnSpc>
                <a:spcPct val="100000"/>
              </a:lnSpc>
              <a:tabLst>
                <a:tab pos="469265" algn="l"/>
              </a:tabLst>
            </a:pPr>
            <a:endParaRPr sz="600" dirty="0" smtClean="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10" dirty="0" smtClean="0">
                <a:solidFill>
                  <a:srgbClr val="BFBFBF"/>
                </a:solidFill>
                <a:latin typeface="Arial"/>
                <a:cs typeface="Arial"/>
              </a:rPr>
              <a:t>I</a:t>
            </a:r>
            <a:r>
              <a:rPr sz="2800" spc="-35" dirty="0" smtClean="0">
                <a:solidFill>
                  <a:srgbClr val="BFBFBF"/>
                </a:solidFill>
                <a:latin typeface="Arial"/>
                <a:cs typeface="Arial"/>
              </a:rPr>
              <a:t>m</a:t>
            </a:r>
            <a:r>
              <a:rPr sz="2800" spc="40" dirty="0" smtClean="0">
                <a:solidFill>
                  <a:srgbClr val="BFBFBF"/>
                </a:solidFill>
                <a:latin typeface="Arial"/>
                <a:cs typeface="Arial"/>
              </a:rPr>
              <a:t>pa</a:t>
            </a:r>
            <a:r>
              <a:rPr sz="2800" spc="-15" dirty="0" smtClean="0">
                <a:solidFill>
                  <a:srgbClr val="BFBFBF"/>
                </a:solidFill>
                <a:latin typeface="Arial"/>
                <a:cs typeface="Arial"/>
              </a:rPr>
              <a:t>ct</a:t>
            </a:r>
            <a:r>
              <a:rPr lang="en-US" sz="2800" spc="-15" dirty="0" smtClean="0">
                <a:solidFill>
                  <a:srgbClr val="BFBFBF"/>
                </a:solidFill>
                <a:latin typeface="Arial"/>
                <a:cs typeface="Arial"/>
              </a:rPr>
              <a:t>s</a:t>
            </a:r>
            <a:r>
              <a:rPr sz="2800" spc="-60" dirty="0" smtClean="0">
                <a:solidFill>
                  <a:srgbClr val="BFBFBF"/>
                </a:solidFill>
                <a:latin typeface="Arial"/>
                <a:cs typeface="Arial"/>
              </a:rPr>
              <a:t> </a:t>
            </a:r>
            <a:r>
              <a:rPr sz="2800" spc="40" dirty="0" smtClean="0">
                <a:solidFill>
                  <a:srgbClr val="BFBFBF"/>
                </a:solidFill>
                <a:latin typeface="Arial"/>
                <a:cs typeface="Arial"/>
              </a:rPr>
              <a:t>o</a:t>
            </a:r>
            <a:r>
              <a:rPr sz="2800" spc="-10" dirty="0" smtClean="0">
                <a:solidFill>
                  <a:srgbClr val="BFBFBF"/>
                </a:solidFill>
                <a:latin typeface="Arial"/>
                <a:cs typeface="Arial"/>
              </a:rPr>
              <a:t>f</a:t>
            </a:r>
            <a:r>
              <a:rPr sz="2800" spc="-60" dirty="0" smtClean="0">
                <a:solidFill>
                  <a:srgbClr val="BFBFBF"/>
                </a:solidFill>
                <a:latin typeface="Arial"/>
                <a:cs typeface="Arial"/>
              </a:rPr>
              <a:t> </a:t>
            </a:r>
            <a:r>
              <a:rPr lang="en-US" sz="2800" spc="10" dirty="0" smtClean="0">
                <a:solidFill>
                  <a:srgbClr val="BFBFBF"/>
                </a:solidFill>
                <a:latin typeface="Arial"/>
                <a:cs typeface="Arial"/>
              </a:rPr>
              <a:t>Long Flows on Short Flows</a:t>
            </a:r>
          </a:p>
          <a:p>
            <a:pPr marL="12700">
              <a:lnSpc>
                <a:spcPct val="100000"/>
              </a:lnSpc>
              <a:buFont typeface="Wingdings" pitchFamily="2" charset="2"/>
              <a:buChar char="n"/>
              <a:tabLst>
                <a:tab pos="469265" algn="l"/>
              </a:tabLst>
            </a:pPr>
            <a:endParaRPr sz="600" dirty="0" smtClean="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lang="en-US" altLang="zh-CN" sz="2800" spc="10" dirty="0" smtClean="0">
                <a:solidFill>
                  <a:srgbClr val="BFBFBF"/>
                </a:solidFill>
                <a:latin typeface="Arial"/>
                <a:cs typeface="Arial"/>
              </a:rPr>
              <a:t>CAPS Design</a:t>
            </a: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lang="en-US" altLang="zh-CN" sz="2800" spc="10" dirty="0" smtClean="0">
                <a:solidFill>
                  <a:srgbClr val="BFBFBF"/>
                </a:solidFill>
                <a:latin typeface="Arial"/>
                <a:cs typeface="Arial"/>
              </a:rPr>
              <a:t>Evaluation</a:t>
            </a: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lang="en-US" altLang="zh-CN" sz="2800" b="1" spc="30" dirty="0" smtClean="0">
                <a:latin typeface="Arial"/>
                <a:cs typeface="Arial"/>
              </a:rPr>
              <a:t>Summary</a:t>
            </a:r>
            <a:endParaRPr lang="en-US" altLang="zh-CN" sz="2800" b="1" spc="30" dirty="0">
              <a:latin typeface="Arial"/>
              <a:cs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lang="en-US" sz="4400" spc="30" dirty="0" smtClean="0">
                <a:latin typeface="Arial"/>
                <a:cs typeface="Arial"/>
              </a:rPr>
              <a:t>Summary</a:t>
            </a:r>
            <a:endParaRPr sz="4400" dirty="0">
              <a:latin typeface="Arial"/>
              <a:cs typeface="Arial"/>
            </a:endParaRPr>
          </a:p>
        </p:txBody>
      </p:sp>
      <p:sp>
        <p:nvSpPr>
          <p:cNvPr id="1048727" name="object 3"/>
          <p:cNvSpPr txBox="1"/>
          <p:nvPr/>
        </p:nvSpPr>
        <p:spPr>
          <a:xfrm>
            <a:off x="916939" y="64474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728" name="object 4"/>
          <p:cNvSpPr txBox="1"/>
          <p:nvPr/>
        </p:nvSpPr>
        <p:spPr>
          <a:xfrm>
            <a:off x="11165840" y="6447472"/>
            <a:ext cx="187960" cy="200660"/>
          </a:xfrm>
          <a:prstGeom prst="rect">
            <a:avLst/>
          </a:prstGeom>
        </p:spPr>
        <p:txBody>
          <a:bodyPr vert="horz" wrap="square" lIns="0" tIns="0" rIns="0" bIns="0" rtlCol="0">
            <a:noAutofit/>
          </a:bodyPr>
          <a:lstStyle/>
          <a:p>
            <a:pPr marL="12700">
              <a:lnSpc>
                <a:spcPct val="100000"/>
              </a:lnSpc>
            </a:pPr>
            <a:r>
              <a:rPr lang="en-US" sz="1200" dirty="0" smtClean="0">
                <a:solidFill>
                  <a:srgbClr val="898989"/>
                </a:solidFill>
                <a:latin typeface="Arial"/>
                <a:cs typeface="Arial"/>
              </a:rPr>
              <a:t>18</a:t>
            </a:r>
            <a:endParaRPr sz="1200" dirty="0">
              <a:latin typeface="Arial"/>
              <a:cs typeface="Arial"/>
            </a:endParaRPr>
          </a:p>
        </p:txBody>
      </p:sp>
      <p:sp>
        <p:nvSpPr>
          <p:cNvPr id="1048729" name="object 3"/>
          <p:cNvSpPr txBox="1"/>
          <p:nvPr/>
        </p:nvSpPr>
        <p:spPr>
          <a:xfrm>
            <a:off x="916939" y="1421130"/>
            <a:ext cx="10970261" cy="4903470"/>
          </a:xfrm>
          <a:prstGeom prst="rect">
            <a:avLst/>
          </a:prstGeom>
        </p:spPr>
        <p:txBody>
          <a:bodyPr vert="horz" wrap="square" lIns="0" tIns="0" rIns="0" bIns="0" rtlCol="0">
            <a:noAutofit/>
          </a:bodyPr>
          <a:lstStyle/>
          <a:p>
            <a:pPr marL="355600" indent="-342900">
              <a:lnSpc>
                <a:spcPct val="100000"/>
              </a:lnSpc>
              <a:buFont typeface="Wingdings" panose="05000000000000000000" pitchFamily="2" charset="2"/>
              <a:buChar char="n"/>
              <a:tabLst>
                <a:tab pos="469265" algn="l"/>
              </a:tabLst>
            </a:pPr>
            <a:r>
              <a:rPr sz="2300" spc="430" dirty="0" smtClean="0">
                <a:solidFill>
                  <a:srgbClr val="00007D"/>
                </a:solidFill>
                <a:latin typeface="Arial"/>
                <a:cs typeface="Arial"/>
              </a:rPr>
              <a:t>	</a:t>
            </a:r>
            <a:r>
              <a:rPr lang="en-US" sz="2600" spc="-50" dirty="0" smtClean="0">
                <a:solidFill>
                  <a:srgbClr val="FF0000"/>
                </a:solidFill>
                <a:latin typeface="Arial Unicode MS" pitchFamily="34" charset="-122"/>
                <a:ea typeface="Arial Unicode MS" pitchFamily="34" charset="-122"/>
                <a:cs typeface="Arial Unicode MS" pitchFamily="34" charset="-122"/>
              </a:rPr>
              <a:t>Long flows</a:t>
            </a:r>
            <a:r>
              <a:rPr sz="2600" spc="75" dirty="0" smtClean="0">
                <a:solidFill>
                  <a:srgbClr val="FF0000"/>
                </a:solidFill>
                <a:latin typeface="Arial Unicode MS" pitchFamily="34" charset="-122"/>
                <a:ea typeface="Arial Unicode MS" pitchFamily="34" charset="-122"/>
                <a:cs typeface="Arial Unicode MS" pitchFamily="34" charset="-122"/>
              </a:rPr>
              <a:t> </a:t>
            </a:r>
            <a:r>
              <a:rPr sz="2600" spc="-50" dirty="0" smtClean="0">
                <a:solidFill>
                  <a:srgbClr val="FF0000"/>
                </a:solidFill>
                <a:latin typeface="Arial Unicode MS" pitchFamily="34" charset="-122"/>
                <a:ea typeface="Arial Unicode MS" pitchFamily="34" charset="-122"/>
                <a:cs typeface="Arial Unicode MS" pitchFamily="34" charset="-122"/>
              </a:rPr>
              <a:t>hu</a:t>
            </a:r>
            <a:r>
              <a:rPr sz="2600" spc="30" dirty="0" smtClean="0">
                <a:solidFill>
                  <a:srgbClr val="FF0000"/>
                </a:solidFill>
                <a:latin typeface="Arial Unicode MS" pitchFamily="34" charset="-122"/>
                <a:ea typeface="Arial Unicode MS" pitchFamily="34" charset="-122"/>
                <a:cs typeface="Arial Unicode MS" pitchFamily="34" charset="-122"/>
              </a:rPr>
              <a:t>r</a:t>
            </a:r>
            <a:r>
              <a:rPr sz="2600" spc="-35" dirty="0" smtClean="0">
                <a:solidFill>
                  <a:srgbClr val="FF0000"/>
                </a:solidFill>
                <a:latin typeface="Arial Unicode MS" pitchFamily="34" charset="-122"/>
                <a:ea typeface="Arial Unicode MS" pitchFamily="34" charset="-122"/>
                <a:cs typeface="Arial Unicode MS" pitchFamily="34" charset="-122"/>
              </a:rPr>
              <a:t>t</a:t>
            </a:r>
            <a:r>
              <a:rPr sz="2600" spc="75" dirty="0" smtClean="0">
                <a:solidFill>
                  <a:srgbClr val="FF0000"/>
                </a:solidFill>
                <a:latin typeface="Arial Unicode MS" pitchFamily="34" charset="-122"/>
                <a:ea typeface="Arial Unicode MS" pitchFamily="34" charset="-122"/>
                <a:cs typeface="Arial Unicode MS" pitchFamily="34" charset="-122"/>
              </a:rPr>
              <a:t> </a:t>
            </a:r>
            <a:r>
              <a:rPr lang="en-US" sz="2600" spc="75" dirty="0" smtClean="0">
                <a:solidFill>
                  <a:srgbClr val="FF0000"/>
                </a:solidFill>
                <a:latin typeface="Arial Unicode MS" pitchFamily="34" charset="-122"/>
                <a:ea typeface="Arial Unicode MS" pitchFamily="34" charset="-122"/>
                <a:cs typeface="Arial Unicode MS" pitchFamily="34" charset="-122"/>
              </a:rPr>
              <a:t>short flows</a:t>
            </a:r>
          </a:p>
          <a:p>
            <a:pPr marL="355600" indent="-342900">
              <a:lnSpc>
                <a:spcPct val="100000"/>
              </a:lnSpc>
              <a:buFont typeface="Wingdings" panose="05000000000000000000" pitchFamily="2" charset="2"/>
              <a:buChar char="n"/>
              <a:tabLst>
                <a:tab pos="469265" algn="l"/>
              </a:tabLst>
            </a:pPr>
            <a:endParaRPr sz="550" dirty="0"/>
          </a:p>
          <a:p>
            <a:pPr marL="914400" indent="-457200">
              <a:lnSpc>
                <a:spcPct val="100000"/>
              </a:lnSpc>
              <a:buClr>
                <a:srgbClr val="9999CC"/>
              </a:buClr>
              <a:buSzPct val="81818"/>
              <a:buFont typeface="Wingdings" panose="05000000000000000000" pitchFamily="2" charset="2"/>
              <a:buChar char="n"/>
              <a:tabLst>
                <a:tab pos="913765" algn="l"/>
              </a:tabLst>
            </a:pPr>
            <a:r>
              <a:rPr lang="en-US" sz="2200" spc="-25" dirty="0" smtClean="0">
                <a:latin typeface="Arial"/>
                <a:cs typeface="Arial"/>
              </a:rPr>
              <a:t>Head-of-line blocking</a:t>
            </a:r>
            <a:endParaRPr sz="2200" dirty="0">
              <a:latin typeface="Arial"/>
              <a:cs typeface="Arial"/>
            </a:endParaRPr>
          </a:p>
          <a:p>
            <a:pPr marL="171450" indent="-171450">
              <a:lnSpc>
                <a:spcPts val="750"/>
              </a:lnSpc>
              <a:spcBef>
                <a:spcPts val="10"/>
              </a:spcBef>
              <a:buClr>
                <a:srgbClr val="9999CC"/>
              </a:buClr>
              <a:buFont typeface="Wingdings" panose="05000000000000000000" pitchFamily="2" charset="2"/>
              <a:buChar char="n"/>
            </a:pPr>
            <a:endParaRPr sz="750" dirty="0"/>
          </a:p>
          <a:p>
            <a:pPr marL="914400" indent="-457200">
              <a:lnSpc>
                <a:spcPct val="100000"/>
              </a:lnSpc>
              <a:buClr>
                <a:srgbClr val="9999CC"/>
              </a:buClr>
              <a:buSzPct val="81818"/>
              <a:buFont typeface="Wingdings" panose="05000000000000000000" pitchFamily="2" charset="2"/>
              <a:buChar char="n"/>
              <a:tabLst>
                <a:tab pos="913765" algn="l"/>
              </a:tabLst>
            </a:pPr>
            <a:r>
              <a:rPr lang="en-US" sz="2200" spc="-15" dirty="0" smtClean="0">
                <a:latin typeface="Arial"/>
                <a:cs typeface="Arial"/>
              </a:rPr>
              <a:t>Out-of-order</a:t>
            </a:r>
            <a:endParaRPr sz="2200" dirty="0">
              <a:latin typeface="Arial"/>
              <a:cs typeface="Arial"/>
            </a:endParaRPr>
          </a:p>
          <a:p>
            <a:pPr marL="355600" indent="-342900">
              <a:lnSpc>
                <a:spcPct val="100000"/>
              </a:lnSpc>
              <a:spcBef>
                <a:spcPts val="260"/>
              </a:spcBef>
              <a:buFont typeface="Wingdings" panose="05000000000000000000" pitchFamily="2" charset="2"/>
              <a:buChar char="n"/>
              <a:tabLst>
                <a:tab pos="469265" algn="l"/>
              </a:tabLst>
            </a:pPr>
            <a:r>
              <a:rPr sz="2300" spc="430" dirty="0" smtClean="0">
                <a:solidFill>
                  <a:srgbClr val="00007D"/>
                </a:solidFill>
                <a:latin typeface="Arial"/>
                <a:cs typeface="Arial"/>
              </a:rPr>
              <a:t>	</a:t>
            </a:r>
            <a:r>
              <a:rPr sz="2600" spc="20" dirty="0" smtClean="0">
                <a:solidFill>
                  <a:srgbClr val="FF0000"/>
                </a:solidFill>
                <a:latin typeface="Arial"/>
                <a:cs typeface="Arial"/>
              </a:rPr>
              <a:t>C</a:t>
            </a:r>
            <a:r>
              <a:rPr sz="2600" spc="-50" dirty="0" smtClean="0">
                <a:solidFill>
                  <a:srgbClr val="FF0000"/>
                </a:solidFill>
                <a:latin typeface="Arial"/>
                <a:cs typeface="Arial"/>
              </a:rPr>
              <a:t>ha</a:t>
            </a:r>
            <a:r>
              <a:rPr sz="2600" spc="20" dirty="0" smtClean="0">
                <a:solidFill>
                  <a:srgbClr val="FF0000"/>
                </a:solidFill>
                <a:latin typeface="Arial"/>
                <a:cs typeface="Arial"/>
              </a:rPr>
              <a:t>ll</a:t>
            </a:r>
            <a:r>
              <a:rPr sz="2600" spc="-50" dirty="0" smtClean="0">
                <a:solidFill>
                  <a:srgbClr val="FF0000"/>
                </a:solidFill>
                <a:latin typeface="Arial"/>
                <a:cs typeface="Arial"/>
              </a:rPr>
              <a:t>enge</a:t>
            </a:r>
            <a:r>
              <a:rPr sz="2600" spc="0" dirty="0" smtClean="0">
                <a:solidFill>
                  <a:srgbClr val="FF0000"/>
                </a:solidFill>
                <a:latin typeface="Arial"/>
                <a:cs typeface="Arial"/>
              </a:rPr>
              <a:t>s</a:t>
            </a:r>
            <a:r>
              <a:rPr sz="2600" spc="275" dirty="0" smtClean="0">
                <a:solidFill>
                  <a:srgbClr val="FF0000"/>
                </a:solidFill>
                <a:latin typeface="Arial"/>
                <a:cs typeface="Arial"/>
              </a:rPr>
              <a:t> </a:t>
            </a:r>
            <a:r>
              <a:rPr sz="2600" spc="-35" dirty="0" smtClean="0">
                <a:solidFill>
                  <a:srgbClr val="FF0000"/>
                </a:solidFill>
                <a:latin typeface="Arial"/>
                <a:cs typeface="Arial"/>
              </a:rPr>
              <a:t>f</a:t>
            </a:r>
            <a:r>
              <a:rPr sz="2600" spc="-50" dirty="0" smtClean="0">
                <a:solidFill>
                  <a:srgbClr val="FF0000"/>
                </a:solidFill>
                <a:latin typeface="Arial"/>
                <a:cs typeface="Arial"/>
              </a:rPr>
              <a:t>o</a:t>
            </a:r>
            <a:r>
              <a:rPr sz="2600" spc="0" dirty="0" smtClean="0">
                <a:solidFill>
                  <a:srgbClr val="FF0000"/>
                </a:solidFill>
                <a:latin typeface="Arial"/>
                <a:cs typeface="Arial"/>
              </a:rPr>
              <a:t>r</a:t>
            </a:r>
            <a:r>
              <a:rPr sz="2600" spc="10" dirty="0" smtClean="0">
                <a:solidFill>
                  <a:srgbClr val="FF0000"/>
                </a:solidFill>
                <a:latin typeface="Arial"/>
                <a:cs typeface="Arial"/>
              </a:rPr>
              <a:t> </a:t>
            </a:r>
            <a:r>
              <a:rPr lang="en-US" sz="2600" spc="20" dirty="0" smtClean="0">
                <a:solidFill>
                  <a:srgbClr val="FF0000"/>
                </a:solidFill>
                <a:latin typeface="Arial"/>
                <a:cs typeface="Arial"/>
              </a:rPr>
              <a:t>CAPS</a:t>
            </a:r>
            <a:endParaRPr sz="2600" dirty="0">
              <a:solidFill>
                <a:srgbClr val="FF0000"/>
              </a:solidFill>
              <a:latin typeface="Arial"/>
              <a:cs typeface="Arial"/>
            </a:endParaRPr>
          </a:p>
          <a:p>
            <a:pPr marL="914400" marR="12700" indent="-457200">
              <a:lnSpc>
                <a:spcPct val="109800"/>
              </a:lnSpc>
              <a:spcBef>
                <a:spcPts val="320"/>
              </a:spcBef>
              <a:buClr>
                <a:srgbClr val="9999CC"/>
              </a:buClr>
              <a:buSzPct val="81818"/>
              <a:buFont typeface="Wingdings" panose="05000000000000000000" pitchFamily="2" charset="2"/>
              <a:buChar char="n"/>
              <a:tabLst>
                <a:tab pos="913765" algn="l"/>
              </a:tabLst>
            </a:pPr>
            <a:r>
              <a:rPr sz="2200" spc="10" dirty="0" smtClean="0">
                <a:latin typeface="Arial"/>
                <a:cs typeface="Arial"/>
              </a:rPr>
              <a:t>H</a:t>
            </a:r>
            <a:r>
              <a:rPr sz="2200" spc="-25" dirty="0" smtClean="0">
                <a:latin typeface="Arial"/>
                <a:cs typeface="Arial"/>
              </a:rPr>
              <a:t>o</a:t>
            </a:r>
            <a:r>
              <a:rPr sz="2200" spc="0" dirty="0" smtClean="0">
                <a:latin typeface="Arial"/>
                <a:cs typeface="Arial"/>
              </a:rPr>
              <a:t>w</a:t>
            </a:r>
            <a:r>
              <a:rPr sz="2200" spc="-5" dirty="0" smtClean="0">
                <a:latin typeface="Arial"/>
                <a:cs typeface="Arial"/>
              </a:rPr>
              <a:t> </a:t>
            </a:r>
            <a:r>
              <a:rPr sz="2200" spc="-25" dirty="0" smtClean="0">
                <a:latin typeface="Arial"/>
                <a:cs typeface="Arial"/>
              </a:rPr>
              <a:t>t</a:t>
            </a:r>
            <a:r>
              <a:rPr sz="2200" spc="0" dirty="0" smtClean="0">
                <a:latin typeface="Arial"/>
                <a:cs typeface="Arial"/>
              </a:rPr>
              <a:t>o</a:t>
            </a:r>
            <a:r>
              <a:rPr sz="2200" spc="65" dirty="0" smtClean="0">
                <a:latin typeface="Arial"/>
                <a:cs typeface="Arial"/>
              </a:rPr>
              <a:t> </a:t>
            </a:r>
            <a:r>
              <a:rPr lang="en-US" sz="2200" spc="65" dirty="0" smtClean="0">
                <a:latin typeface="Arial"/>
                <a:cs typeface="Arial"/>
              </a:rPr>
              <a:t>mitigate </a:t>
            </a:r>
            <a:r>
              <a:rPr lang="en-US" sz="2200" spc="-25" dirty="0" smtClean="0">
                <a:latin typeface="Arial"/>
                <a:cs typeface="Arial"/>
              </a:rPr>
              <a:t>the negative impact of short and long flows on each other to reduce the FCT for short flows and guarantee the throughput for long flows</a:t>
            </a:r>
            <a:r>
              <a:rPr sz="2200" spc="0" dirty="0" smtClean="0">
                <a:latin typeface="Arial"/>
                <a:cs typeface="Arial"/>
              </a:rPr>
              <a:t>?</a:t>
            </a:r>
            <a:endParaRPr sz="2200" dirty="0" smtClean="0">
              <a:latin typeface="Arial"/>
              <a:cs typeface="Arial"/>
            </a:endParaRPr>
          </a:p>
          <a:p>
            <a:pPr marL="355600" indent="-342900">
              <a:lnSpc>
                <a:spcPct val="100000"/>
              </a:lnSpc>
              <a:spcBef>
                <a:spcPts val="259"/>
              </a:spcBef>
              <a:buFont typeface="Wingdings" panose="05000000000000000000" pitchFamily="2" charset="2"/>
              <a:buChar char="n"/>
              <a:tabLst>
                <a:tab pos="469265" algn="l"/>
              </a:tabLst>
            </a:pPr>
            <a:r>
              <a:rPr sz="2300" spc="430" dirty="0" smtClean="0">
                <a:solidFill>
                  <a:srgbClr val="00007D"/>
                </a:solidFill>
                <a:latin typeface="Arial"/>
                <a:cs typeface="Arial"/>
              </a:rPr>
              <a:t>	</a:t>
            </a:r>
            <a:r>
              <a:rPr lang="en-US" sz="2600" spc="-55" dirty="0" smtClean="0">
                <a:solidFill>
                  <a:srgbClr val="FF0000"/>
                </a:solidFill>
                <a:latin typeface="Arial"/>
                <a:cs typeface="Arial"/>
              </a:rPr>
              <a:t>Key points of CAPS</a:t>
            </a:r>
            <a:endParaRPr sz="2600" dirty="0">
              <a:solidFill>
                <a:srgbClr val="FF0000"/>
              </a:solidFill>
              <a:latin typeface="Arial"/>
              <a:cs typeface="Arial"/>
            </a:endParaRPr>
          </a:p>
          <a:p>
            <a:pPr marL="914400" indent="-457200">
              <a:lnSpc>
                <a:spcPct val="100000"/>
              </a:lnSpc>
              <a:spcBef>
                <a:spcPts val="480"/>
              </a:spcBef>
              <a:buClr>
                <a:srgbClr val="9999CC"/>
              </a:buClr>
              <a:buSzPct val="81818"/>
              <a:buFont typeface="Wingdings" panose="05000000000000000000" pitchFamily="2" charset="2"/>
              <a:buChar char="n"/>
              <a:tabLst>
                <a:tab pos="913765" algn="l"/>
              </a:tabLst>
            </a:pPr>
            <a:r>
              <a:rPr lang="en-US" sz="2200" spc="-15" dirty="0" smtClean="0">
                <a:latin typeface="Arial"/>
                <a:cs typeface="Arial"/>
              </a:rPr>
              <a:t>Limit long flows to only a few paths by ECMP</a:t>
            </a:r>
            <a:endParaRPr sz="2200" dirty="0">
              <a:latin typeface="Arial"/>
              <a:cs typeface="Arial"/>
            </a:endParaRPr>
          </a:p>
          <a:p>
            <a:pPr marL="171450" indent="-171450">
              <a:lnSpc>
                <a:spcPts val="600"/>
              </a:lnSpc>
              <a:spcBef>
                <a:spcPts val="1"/>
              </a:spcBef>
              <a:buClr>
                <a:srgbClr val="9999CC"/>
              </a:buClr>
              <a:buFont typeface="Wingdings" panose="05000000000000000000" pitchFamily="2" charset="2"/>
              <a:buChar char="n"/>
            </a:pPr>
            <a:endParaRPr sz="600" dirty="0"/>
          </a:p>
          <a:p>
            <a:pPr marL="914400" marR="63500" indent="-457200">
              <a:lnSpc>
                <a:spcPct val="109800"/>
              </a:lnSpc>
              <a:buClr>
                <a:srgbClr val="9999CC"/>
              </a:buClr>
              <a:buSzPct val="81818"/>
              <a:buFont typeface="Wingdings" panose="05000000000000000000" pitchFamily="2" charset="2"/>
              <a:buChar char="n"/>
              <a:tabLst>
                <a:tab pos="913765" algn="l"/>
              </a:tabLst>
            </a:pPr>
            <a:r>
              <a:rPr lang="en-US" sz="2200" spc="-25" dirty="0" smtClean="0">
                <a:latin typeface="Arial"/>
                <a:cs typeface="Arial"/>
              </a:rPr>
              <a:t>Spread packets of short flows to all paths by RPS</a:t>
            </a:r>
            <a:endParaRPr sz="2200" dirty="0">
              <a:latin typeface="Arial"/>
              <a:cs typeface="Arial"/>
            </a:endParaRPr>
          </a:p>
          <a:p>
            <a:pPr marL="171450" indent="-171450">
              <a:lnSpc>
                <a:spcPts val="500"/>
              </a:lnSpc>
              <a:spcBef>
                <a:spcPts val="1"/>
              </a:spcBef>
              <a:buClr>
                <a:srgbClr val="9999CC"/>
              </a:buClr>
              <a:buFont typeface="Wingdings" panose="05000000000000000000" pitchFamily="2" charset="2"/>
              <a:buChar char="n"/>
            </a:pPr>
            <a:endParaRPr sz="500" dirty="0"/>
          </a:p>
          <a:p>
            <a:pPr marL="914400" marR="1191895" indent="-457200">
              <a:lnSpc>
                <a:spcPct val="109800"/>
              </a:lnSpc>
              <a:buClr>
                <a:srgbClr val="9999CC"/>
              </a:buClr>
              <a:buSzPct val="81818"/>
              <a:buFont typeface="Wingdings" panose="05000000000000000000" pitchFamily="2" charset="2"/>
              <a:buChar char="n"/>
              <a:tabLst>
                <a:tab pos="913765" algn="l"/>
                <a:tab pos="2348865" algn="l"/>
              </a:tabLst>
            </a:pPr>
            <a:r>
              <a:rPr lang="en-US" sz="2200" spc="0" dirty="0" smtClean="0">
                <a:latin typeface="Arial"/>
                <a:cs typeface="Arial"/>
              </a:rPr>
              <a:t>FEC coding for short flows</a:t>
            </a:r>
          </a:p>
          <a:p>
            <a:pPr marL="914400" marR="1191895" indent="-457200">
              <a:lnSpc>
                <a:spcPct val="109800"/>
              </a:lnSpc>
              <a:buClr>
                <a:srgbClr val="9999CC"/>
              </a:buClr>
              <a:buSzPct val="81818"/>
              <a:buFont typeface="Wingdings" panose="05000000000000000000" pitchFamily="2" charset="2"/>
              <a:buChar char="n"/>
              <a:tabLst>
                <a:tab pos="913765" algn="l"/>
                <a:tab pos="2348865" algn="l"/>
              </a:tabLst>
            </a:pPr>
            <a:r>
              <a:rPr lang="en-US" sz="2200" dirty="0" smtClean="0">
                <a:latin typeface="Arial"/>
                <a:cs typeface="Arial"/>
              </a:rPr>
              <a:t>Spread packets of long flows to all paths by RPS when short flows are in OFF mode</a:t>
            </a:r>
            <a:endParaRPr sz="2200" dirty="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738" name="object 3"/>
          <p:cNvSpPr txBox="1"/>
          <p:nvPr/>
        </p:nvSpPr>
        <p:spPr>
          <a:xfrm>
            <a:off x="916939" y="64474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739" name="object 4"/>
          <p:cNvSpPr txBox="1"/>
          <p:nvPr/>
        </p:nvSpPr>
        <p:spPr>
          <a:xfrm>
            <a:off x="11165840" y="6447472"/>
            <a:ext cx="187960" cy="200660"/>
          </a:xfrm>
          <a:prstGeom prst="rect">
            <a:avLst/>
          </a:prstGeom>
        </p:spPr>
        <p:txBody>
          <a:bodyPr vert="horz" wrap="square" lIns="0" tIns="0" rIns="0" bIns="0" rtlCol="0">
            <a:noAutofit/>
          </a:bodyPr>
          <a:lstStyle/>
          <a:p>
            <a:pPr marL="12700">
              <a:lnSpc>
                <a:spcPct val="100000"/>
              </a:lnSpc>
            </a:pPr>
            <a:r>
              <a:rPr lang="en-US" sz="1200" dirty="0" smtClean="0">
                <a:solidFill>
                  <a:srgbClr val="898989"/>
                </a:solidFill>
                <a:latin typeface="Arial"/>
                <a:cs typeface="Arial"/>
              </a:rPr>
              <a:t>19</a:t>
            </a:r>
            <a:endParaRPr sz="1200" dirty="0">
              <a:latin typeface="Arial"/>
              <a:cs typeface="Arial"/>
            </a:endParaRPr>
          </a:p>
        </p:txBody>
      </p:sp>
      <p:pic>
        <p:nvPicPr>
          <p:cNvPr id="5" name="Picture 4" descr="%E4%B8%AD%E5%8D%97%E5%A4%A7%E5%AD%A6%E6%A0%A1%E5%BE%BD"/>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09800" y="4343400"/>
            <a:ext cx="1697037" cy="169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University of Minnesota block M and wordmark"/>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029200" y="4876800"/>
            <a:ext cx="5486400" cy="70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文本框 3"/>
          <p:cNvSpPr txBox="1">
            <a:spLocks noChangeArrowheads="1"/>
          </p:cNvSpPr>
          <p:nvPr/>
        </p:nvSpPr>
        <p:spPr bwMode="auto">
          <a:xfrm>
            <a:off x="3429000" y="1371600"/>
            <a:ext cx="5681556" cy="2062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itchFamily="34" charset="0"/>
                <a:ea typeface="宋体" pitchFamily="2" charset="-122"/>
              </a:defRPr>
            </a:lvl1pPr>
            <a:lvl2pPr marL="742950" indent="-285750">
              <a:defRPr>
                <a:solidFill>
                  <a:schemeClr val="tx1"/>
                </a:solidFill>
                <a:latin typeface="Tw Cen MT" pitchFamily="34" charset="0"/>
                <a:ea typeface="宋体" pitchFamily="2" charset="-122"/>
              </a:defRPr>
            </a:lvl2pPr>
            <a:lvl3pPr marL="1143000" indent="-228600">
              <a:defRPr>
                <a:solidFill>
                  <a:schemeClr val="tx1"/>
                </a:solidFill>
                <a:latin typeface="Tw Cen MT" pitchFamily="34" charset="0"/>
                <a:ea typeface="宋体" pitchFamily="2" charset="-122"/>
              </a:defRPr>
            </a:lvl3pPr>
            <a:lvl4pPr marL="1600200" indent="-228600">
              <a:defRPr>
                <a:solidFill>
                  <a:schemeClr val="tx1"/>
                </a:solidFill>
                <a:latin typeface="Tw Cen MT" pitchFamily="34" charset="0"/>
                <a:ea typeface="宋体" pitchFamily="2" charset="-122"/>
              </a:defRPr>
            </a:lvl4pPr>
            <a:lvl5pPr marL="2057400" indent="-228600">
              <a:defRPr>
                <a:solidFill>
                  <a:schemeClr val="tx1"/>
                </a:solidFill>
                <a:latin typeface="Tw Cen MT" pitchFamily="34" charset="0"/>
                <a:ea typeface="宋体" pitchFamily="2" charset="-122"/>
              </a:defRPr>
            </a:lvl5pPr>
            <a:lvl6pPr marL="2514600" indent="-228600" fontAlgn="base">
              <a:spcBef>
                <a:spcPct val="0"/>
              </a:spcBef>
              <a:spcAft>
                <a:spcPct val="0"/>
              </a:spcAft>
              <a:defRPr>
                <a:solidFill>
                  <a:schemeClr val="tx1"/>
                </a:solidFill>
                <a:latin typeface="Tw Cen MT" pitchFamily="34" charset="0"/>
                <a:ea typeface="宋体" pitchFamily="2" charset="-122"/>
              </a:defRPr>
            </a:lvl6pPr>
            <a:lvl7pPr marL="2971800" indent="-228600" fontAlgn="base">
              <a:spcBef>
                <a:spcPct val="0"/>
              </a:spcBef>
              <a:spcAft>
                <a:spcPct val="0"/>
              </a:spcAft>
              <a:defRPr>
                <a:solidFill>
                  <a:schemeClr val="tx1"/>
                </a:solidFill>
                <a:latin typeface="Tw Cen MT" pitchFamily="34" charset="0"/>
                <a:ea typeface="宋体" pitchFamily="2" charset="-122"/>
              </a:defRPr>
            </a:lvl7pPr>
            <a:lvl8pPr marL="3429000" indent="-228600" fontAlgn="base">
              <a:spcBef>
                <a:spcPct val="0"/>
              </a:spcBef>
              <a:spcAft>
                <a:spcPct val="0"/>
              </a:spcAft>
              <a:defRPr>
                <a:solidFill>
                  <a:schemeClr val="tx1"/>
                </a:solidFill>
                <a:latin typeface="Tw Cen MT" pitchFamily="34" charset="0"/>
                <a:ea typeface="宋体" pitchFamily="2" charset="-122"/>
              </a:defRPr>
            </a:lvl8pPr>
            <a:lvl9pPr marL="3886200" indent="-228600" fontAlgn="base">
              <a:spcBef>
                <a:spcPct val="0"/>
              </a:spcBef>
              <a:spcAft>
                <a:spcPct val="0"/>
              </a:spcAft>
              <a:defRPr>
                <a:solidFill>
                  <a:schemeClr val="tx1"/>
                </a:solidFill>
                <a:latin typeface="Tw Cen MT" pitchFamily="34" charset="0"/>
                <a:ea typeface="宋体" pitchFamily="2" charset="-122"/>
              </a:defRPr>
            </a:lvl9pPr>
          </a:lstStyle>
          <a:p>
            <a:pPr algn="ctr">
              <a:defRPr/>
            </a:pPr>
            <a:r>
              <a:rPr kumimoji="1" lang="en-US" altLang="zh-CN" sz="8800" b="1" dirty="0" smtClean="0">
                <a:ln w="12700">
                  <a:solidFill>
                    <a:schemeClr val="tx2">
                      <a:satMod val="155000"/>
                    </a:schemeClr>
                  </a:solidFill>
                  <a:prstDash val="solid"/>
                </a:ln>
                <a:effectLst>
                  <a:outerShdw blurRad="41275" dist="20320" dir="1800000" algn="tl" rotWithShape="0">
                    <a:srgbClr val="000000">
                      <a:alpha val="40000"/>
                    </a:srgbClr>
                  </a:outerShdw>
                </a:effectLst>
                <a:ea typeface="华文仿宋" pitchFamily="2" charset="-122"/>
              </a:rPr>
              <a:t>Thank you !</a:t>
            </a:r>
            <a:endParaRPr kumimoji="1" lang="en-US" altLang="zh-CN" sz="8800" b="1" dirty="0">
              <a:ln w="12700">
                <a:solidFill>
                  <a:schemeClr val="tx2">
                    <a:satMod val="155000"/>
                  </a:schemeClr>
                </a:solidFill>
                <a:prstDash val="solid"/>
              </a:ln>
              <a:effectLst>
                <a:outerShdw blurRad="41275" dist="20320" dir="1800000" algn="tl" rotWithShape="0">
                  <a:srgbClr val="000000">
                    <a:alpha val="40000"/>
                  </a:srgbClr>
                </a:outerShdw>
              </a:effectLst>
              <a:ea typeface="华文仿宋" pitchFamily="2" charset="-122"/>
            </a:endParaRPr>
          </a:p>
          <a:p>
            <a:pPr algn="ctr">
              <a:defRPr/>
            </a:pPr>
            <a:r>
              <a:rPr lang="en-US" altLang="ko-KR" sz="4000" b="1" dirty="0">
                <a:solidFill>
                  <a:srgbClr val="C00000"/>
                </a:solidFill>
                <a:effectLst>
                  <a:outerShdw blurRad="38100" dist="38100" dir="2700000" algn="tl">
                    <a:srgbClr val="C0C0C0"/>
                  </a:outerShdw>
                </a:effectLst>
                <a:latin typeface="Arial" pitchFamily="34" charset="0"/>
              </a:rPr>
              <a:t>Q&amp;A</a:t>
            </a:r>
            <a:endParaRPr lang="zh-CN" altLang="en-US" sz="4000" b="1" dirty="0">
              <a:solidFill>
                <a:srgbClr val="C00000"/>
              </a:solidFill>
              <a:effectLst>
                <a:outerShdw blurRad="38100" dist="38100" dir="2700000" algn="tl">
                  <a:srgbClr val="C0C0C0"/>
                </a:outerShdw>
              </a:effectLst>
              <a:latin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lang="en-US" sz="4400" spc="30" dirty="0" smtClean="0">
                <a:latin typeface="Arial"/>
                <a:cs typeface="Arial"/>
              </a:rPr>
              <a:t>Background</a:t>
            </a:r>
            <a:endParaRPr sz="4400" dirty="0">
              <a:latin typeface="Arial"/>
              <a:cs typeface="Arial"/>
            </a:endParaRPr>
          </a:p>
        </p:txBody>
      </p:sp>
      <p:sp>
        <p:nvSpPr>
          <p:cNvPr id="1048602" name="object 3"/>
          <p:cNvSpPr txBox="1"/>
          <p:nvPr/>
        </p:nvSpPr>
        <p:spPr>
          <a:xfrm>
            <a:off x="916939" y="64474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603" name="object 4"/>
          <p:cNvSpPr txBox="1"/>
          <p:nvPr/>
        </p:nvSpPr>
        <p:spPr>
          <a:xfrm>
            <a:off x="11165840" y="6447472"/>
            <a:ext cx="110489" cy="200660"/>
          </a:xfrm>
          <a:prstGeom prst="rect">
            <a:avLst/>
          </a:prstGeom>
        </p:spPr>
        <p:txBody>
          <a:bodyPr vert="horz" wrap="square" lIns="0" tIns="0" rIns="0" bIns="0" rtlCol="0">
            <a:noAutofit/>
          </a:bodyPr>
          <a:lstStyle/>
          <a:p>
            <a:pPr marL="12700">
              <a:lnSpc>
                <a:spcPct val="100000"/>
              </a:lnSpc>
            </a:pPr>
            <a:r>
              <a:rPr sz="1200" dirty="0" smtClean="0">
                <a:solidFill>
                  <a:srgbClr val="898989"/>
                </a:solidFill>
                <a:latin typeface="Arial"/>
                <a:cs typeface="Arial"/>
              </a:rPr>
              <a:t>3</a:t>
            </a:r>
            <a:endParaRPr sz="1200">
              <a:latin typeface="Arial"/>
              <a:cs typeface="Arial"/>
            </a:endParaRPr>
          </a:p>
        </p:txBody>
      </p:sp>
      <p:sp>
        <p:nvSpPr>
          <p:cNvPr id="1048604" name="object 7"/>
          <p:cNvSpPr txBox="1"/>
          <p:nvPr/>
        </p:nvSpPr>
        <p:spPr>
          <a:xfrm>
            <a:off x="873904" y="1506221"/>
            <a:ext cx="11137900" cy="4437379"/>
          </a:xfrm>
          <a:prstGeom prst="rect">
            <a:avLst/>
          </a:prstGeom>
        </p:spPr>
        <p:txBody>
          <a:bodyPr vert="horz" wrap="square" lIns="0" tIns="0" rIns="0" bIns="0" rtlCol="0">
            <a:noAutofit/>
          </a:bodyPr>
          <a:lstStyle/>
          <a:p>
            <a:pPr marL="355600" indent="-342900">
              <a:lnSpc>
                <a:spcPct val="100000"/>
              </a:lnSpc>
              <a:buFont typeface="Wingdings" panose="05000000000000000000" pitchFamily="2" charset="2"/>
              <a:buChar char="n"/>
              <a:tabLst>
                <a:tab pos="469265" algn="l"/>
              </a:tabLst>
            </a:pPr>
            <a:r>
              <a:rPr lang="en-US" altLang="zh-CN" sz="2800" spc="10" dirty="0" smtClean="0">
                <a:latin typeface="Arial"/>
                <a:cs typeface="Arial"/>
              </a:rPr>
              <a:t> Modern datacenters are  the main infrastructures to support many cloud applications, among which the </a:t>
            </a:r>
            <a:r>
              <a:rPr lang="en-US" altLang="zh-CN" sz="2800" b="1" spc="-35" dirty="0" smtClean="0">
                <a:solidFill>
                  <a:srgbClr val="FF0000"/>
                </a:solidFill>
                <a:latin typeface="Arial"/>
                <a:cs typeface="Arial"/>
              </a:rPr>
              <a:t>data center </a:t>
            </a:r>
            <a:r>
              <a:rPr lang="en-US" altLang="zh-CN" sz="2800" b="1" spc="-35" dirty="0" smtClean="0">
                <a:solidFill>
                  <a:srgbClr val="FF0000"/>
                </a:solidFill>
                <a:latin typeface="Arial"/>
                <a:cs typeface="Arial"/>
              </a:rPr>
              <a:t>network (</a:t>
            </a:r>
            <a:r>
              <a:rPr lang="en-US" altLang="zh-CN" sz="2800" b="1" spc="-35" dirty="0" smtClean="0">
                <a:solidFill>
                  <a:srgbClr val="FF0000"/>
                </a:solidFill>
                <a:latin typeface="Arial"/>
                <a:cs typeface="Arial"/>
              </a:rPr>
              <a:t>DCN) </a:t>
            </a:r>
            <a:r>
              <a:rPr lang="en-US" altLang="zh-CN" sz="2800" spc="10" dirty="0" smtClean="0">
                <a:latin typeface="Arial"/>
                <a:cs typeface="Arial"/>
              </a:rPr>
              <a:t>plays an important role in computing and communication.</a:t>
            </a:r>
            <a:endParaRPr sz="1000" dirty="0"/>
          </a:p>
          <a:p>
            <a:pPr>
              <a:lnSpc>
                <a:spcPts val="1000"/>
              </a:lnSpc>
            </a:pPr>
            <a:endParaRPr sz="1000" dirty="0"/>
          </a:p>
          <a:p>
            <a:pPr>
              <a:lnSpc>
                <a:spcPts val="1200"/>
              </a:lnSpc>
              <a:spcBef>
                <a:spcPts val="19"/>
              </a:spcBef>
            </a:pPr>
            <a:endParaRPr sz="1200" dirty="0"/>
          </a:p>
          <a:p>
            <a:pPr marL="398144" indent="-342900">
              <a:lnSpc>
                <a:spcPct val="100000"/>
              </a:lnSpc>
              <a:buFont typeface="Wingdings" panose="05000000000000000000" pitchFamily="2" charset="2"/>
              <a:buChar char="n"/>
              <a:tabLst>
                <a:tab pos="512445" algn="l"/>
              </a:tabLst>
            </a:pPr>
            <a:r>
              <a:rPr sz="2500" spc="470" dirty="0" smtClean="0">
                <a:solidFill>
                  <a:srgbClr val="00007D"/>
                </a:solidFill>
                <a:latin typeface="Arial"/>
                <a:cs typeface="Arial"/>
              </a:rPr>
              <a:t>	</a:t>
            </a:r>
            <a:r>
              <a:rPr lang="en-US" altLang="zh-CN" sz="2800" b="1" spc="-35" dirty="0" smtClean="0">
                <a:latin typeface="Arial"/>
                <a:cs typeface="Arial"/>
              </a:rPr>
              <a:t>DCN </a:t>
            </a:r>
            <a:r>
              <a:rPr lang="en-US" altLang="zh-CN" sz="2800" b="1" spc="-35" dirty="0" smtClean="0">
                <a:latin typeface="Arial"/>
                <a:cs typeface="Arial"/>
              </a:rPr>
              <a:t>'s </a:t>
            </a:r>
            <a:r>
              <a:rPr lang="en-US" sz="2800" b="1" spc="-35" dirty="0" smtClean="0">
                <a:solidFill>
                  <a:srgbClr val="FF0000"/>
                </a:solidFill>
                <a:latin typeface="Arial"/>
                <a:cs typeface="Arial"/>
              </a:rPr>
              <a:t>characteristic</a:t>
            </a:r>
          </a:p>
          <a:p>
            <a:pPr>
              <a:lnSpc>
                <a:spcPts val="1000"/>
              </a:lnSpc>
              <a:spcBef>
                <a:spcPts val="40"/>
              </a:spcBef>
            </a:pPr>
            <a:endParaRPr sz="1000" dirty="0"/>
          </a:p>
          <a:p>
            <a:pPr marL="956944" indent="-457200">
              <a:lnSpc>
                <a:spcPts val="3900"/>
              </a:lnSpc>
              <a:buClr>
                <a:srgbClr val="9999CC"/>
              </a:buClr>
              <a:buSzPct val="79166"/>
              <a:buFont typeface="Wingdings" panose="05000000000000000000" pitchFamily="2" charset="2"/>
              <a:buChar char="n"/>
              <a:tabLst>
                <a:tab pos="956944" algn="l"/>
              </a:tabLst>
            </a:pPr>
            <a:r>
              <a:rPr lang="en-US" altLang="zh-CN" sz="2800" spc="-35" dirty="0" smtClean="0">
                <a:latin typeface="Arial Unicode MS" pitchFamily="34" charset="-122"/>
                <a:ea typeface="Arial Unicode MS" pitchFamily="34" charset="-122"/>
                <a:cs typeface="Arial Unicode MS" pitchFamily="34" charset="-122"/>
              </a:rPr>
              <a:t>Low RTT</a:t>
            </a:r>
            <a:endParaRPr lang="en-US" altLang="zh-CN" sz="2800" spc="-35" dirty="0" smtClean="0">
              <a:latin typeface="Arial Unicode MS" pitchFamily="34" charset="-122"/>
              <a:ea typeface="Arial Unicode MS" pitchFamily="34" charset="-122"/>
              <a:cs typeface="Arial Unicode MS" pitchFamily="34" charset="-122"/>
            </a:endParaRPr>
          </a:p>
          <a:p>
            <a:pPr marL="956944" indent="-457200">
              <a:lnSpc>
                <a:spcPts val="3900"/>
              </a:lnSpc>
              <a:buClr>
                <a:srgbClr val="9999CC"/>
              </a:buClr>
              <a:buSzPct val="79166"/>
              <a:buFont typeface="Wingdings" panose="05000000000000000000" pitchFamily="2" charset="2"/>
              <a:buChar char="n"/>
              <a:tabLst>
                <a:tab pos="956944" algn="l"/>
              </a:tabLst>
            </a:pPr>
            <a:r>
              <a:rPr lang="en-US" altLang="zh-CN" sz="2800" spc="-35" dirty="0" smtClean="0">
                <a:latin typeface="Arial Unicode MS" pitchFamily="34" charset="-122"/>
                <a:ea typeface="Arial Unicode MS" pitchFamily="34" charset="-122"/>
                <a:cs typeface="Arial Unicode MS" pitchFamily="34" charset="-122"/>
              </a:rPr>
              <a:t>High </a:t>
            </a:r>
            <a:r>
              <a:rPr lang="en-US" altLang="zh-CN" sz="2800" spc="-35" dirty="0" smtClean="0">
                <a:latin typeface="Arial Unicode MS" pitchFamily="34" charset="-122"/>
                <a:ea typeface="Arial Unicode MS" pitchFamily="34" charset="-122"/>
                <a:cs typeface="Arial Unicode MS" pitchFamily="34" charset="-122"/>
              </a:rPr>
              <a:t>bandwidth</a:t>
            </a:r>
          </a:p>
          <a:p>
            <a:pPr marL="956944" indent="-457200">
              <a:lnSpc>
                <a:spcPts val="3900"/>
              </a:lnSpc>
              <a:buClr>
                <a:srgbClr val="9999CC"/>
              </a:buClr>
              <a:buSzPct val="79166"/>
              <a:buFont typeface="Wingdings" panose="05000000000000000000" pitchFamily="2" charset="2"/>
              <a:buChar char="n"/>
              <a:tabLst>
                <a:tab pos="956944" algn="l"/>
              </a:tabLst>
            </a:pPr>
            <a:r>
              <a:rPr lang="en-US" altLang="zh-CN" sz="2800" spc="-35" dirty="0" smtClean="0">
                <a:latin typeface="Arial Unicode MS" pitchFamily="34" charset="-122"/>
                <a:ea typeface="Arial Unicode MS" pitchFamily="34" charset="-122"/>
                <a:cs typeface="Arial Unicode MS" pitchFamily="34" charset="-122"/>
              </a:rPr>
              <a:t>Small switch buffer</a:t>
            </a:r>
          </a:p>
          <a:p>
            <a:pPr marL="956944" indent="-457200">
              <a:lnSpc>
                <a:spcPts val="3900"/>
              </a:lnSpc>
              <a:buClr>
                <a:srgbClr val="9999CC"/>
              </a:buClr>
              <a:buSzPct val="79166"/>
              <a:buFont typeface="Wingdings" panose="05000000000000000000" pitchFamily="2" charset="2"/>
              <a:buChar char="n"/>
              <a:tabLst>
                <a:tab pos="956944" algn="l"/>
              </a:tabLst>
            </a:pPr>
            <a:r>
              <a:rPr lang="en-US" altLang="zh-CN" sz="2800" spc="-35" dirty="0" smtClean="0">
                <a:latin typeface="Arial Unicode MS" pitchFamily="34" charset="-122"/>
                <a:ea typeface="Arial Unicode MS" pitchFamily="34" charset="-122"/>
                <a:cs typeface="Arial Unicode MS" pitchFamily="34" charset="-122"/>
              </a:rPr>
              <a:t>Multiple  equal cost paths</a:t>
            </a:r>
            <a:endParaRPr lang="en-US" altLang="zh-CN" sz="2800" spc="-35" dirty="0" smtClean="0">
              <a:latin typeface="Arial Unicode MS" pitchFamily="34" charset="-122"/>
              <a:ea typeface="Arial Unicode MS" pitchFamily="34" charset="-122"/>
              <a:cs typeface="Arial Unicode MS" pitchFamily="34" charset="-122"/>
            </a:endParaRPr>
          </a:p>
          <a:p>
            <a:pPr marL="956944" indent="-457200">
              <a:lnSpc>
                <a:spcPts val="2855"/>
              </a:lnSpc>
              <a:buClr>
                <a:srgbClr val="9999CC"/>
              </a:buClr>
              <a:buSzPct val="79166"/>
              <a:tabLst>
                <a:tab pos="956944" algn="l"/>
              </a:tabLst>
            </a:pPr>
            <a:endParaRPr lang="en-US" sz="2400" spc="-35" dirty="0" smtClean="0">
              <a:latin typeface="Arial"/>
              <a:cs typeface="Arial"/>
            </a:endParaRPr>
          </a:p>
          <a:p>
            <a:pPr marL="956944" indent="-457200">
              <a:lnSpc>
                <a:spcPts val="2855"/>
              </a:lnSpc>
              <a:buClr>
                <a:srgbClr val="9999CC"/>
              </a:buClr>
              <a:buSzPct val="79166"/>
              <a:buFont typeface="Arial"/>
              <a:buChar char="□"/>
              <a:tabLst>
                <a:tab pos="956944" algn="l"/>
              </a:tabLst>
            </a:pPr>
            <a:endParaRPr sz="2400" dirty="0">
              <a:latin typeface="Arial"/>
              <a:cs typeface="Arial"/>
            </a:endParaRPr>
          </a:p>
        </p:txBody>
      </p:sp>
      <p:pic>
        <p:nvPicPr>
          <p:cNvPr id="6" name="Picture 2" descr="http://p0.ifengimg.com/cmpp/2016/12/26/18/c6bc69e4-ea42-4dc1-b227-176c596f2036_size149_w600_h363.jpg"/>
          <p:cNvPicPr>
            <a:picLocks noChangeAspect="1" noChangeArrowheads="1"/>
          </p:cNvPicPr>
          <p:nvPr/>
        </p:nvPicPr>
        <p:blipFill>
          <a:blip r:embed="rId3" cstate="print"/>
          <a:srcRect/>
          <a:stretch>
            <a:fillRect/>
          </a:stretch>
        </p:blipFill>
        <p:spPr bwMode="auto">
          <a:xfrm>
            <a:off x="6858000" y="3245006"/>
            <a:ext cx="4267671" cy="28509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4400" spc="-60" dirty="0" smtClean="0">
                <a:latin typeface="Arial"/>
                <a:cs typeface="Arial"/>
              </a:rPr>
              <a:t>O</a:t>
            </a:r>
            <a:r>
              <a:rPr sz="4400" spc="-75" dirty="0" smtClean="0">
                <a:latin typeface="Arial"/>
                <a:cs typeface="Arial"/>
              </a:rPr>
              <a:t>u</a:t>
            </a:r>
            <a:r>
              <a:rPr sz="4400" spc="-25" dirty="0" smtClean="0">
                <a:latin typeface="Arial"/>
                <a:cs typeface="Arial"/>
              </a:rPr>
              <a:t>t</a:t>
            </a:r>
            <a:r>
              <a:rPr sz="4400" spc="25" dirty="0" smtClean="0">
                <a:latin typeface="Arial"/>
                <a:cs typeface="Arial"/>
              </a:rPr>
              <a:t>l</a:t>
            </a:r>
            <a:r>
              <a:rPr sz="4400" spc="20" dirty="0" smtClean="0">
                <a:latin typeface="Arial"/>
                <a:cs typeface="Arial"/>
              </a:rPr>
              <a:t>i</a:t>
            </a:r>
            <a:r>
              <a:rPr sz="4400" spc="-50" dirty="0" smtClean="0">
                <a:latin typeface="Arial"/>
                <a:cs typeface="Arial"/>
              </a:rPr>
              <a:t>n</a:t>
            </a:r>
            <a:r>
              <a:rPr sz="4400" spc="0" dirty="0" smtClean="0">
                <a:latin typeface="Arial"/>
                <a:cs typeface="Arial"/>
              </a:rPr>
              <a:t>e</a:t>
            </a:r>
            <a:endParaRPr sz="4400">
              <a:latin typeface="Arial"/>
              <a:cs typeface="Arial"/>
            </a:endParaRPr>
          </a:p>
        </p:txBody>
      </p:sp>
      <p:sp>
        <p:nvSpPr>
          <p:cNvPr id="1048595" name="object 4"/>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1</a:t>
            </a:r>
            <a:r>
              <a:rPr lang="en-US" sz="1200" spc="30" dirty="0" smtClean="0">
                <a:solidFill>
                  <a:srgbClr val="898989"/>
                </a:solidFill>
                <a:latin typeface="Arial"/>
                <a:cs typeface="Arial"/>
              </a:rPr>
              <a:t>8</a:t>
            </a:r>
            <a:r>
              <a:rPr sz="1200" spc="-35" dirty="0" smtClean="0">
                <a:solidFill>
                  <a:srgbClr val="898989"/>
                </a:solidFill>
                <a:latin typeface="Arial"/>
                <a:cs typeface="Arial"/>
              </a:rPr>
              <a:t>/</a:t>
            </a:r>
            <a:r>
              <a:rPr lang="en-US" sz="1200" spc="-35" dirty="0" smtClean="0">
                <a:solidFill>
                  <a:srgbClr val="898989"/>
                </a:solidFill>
                <a:latin typeface="Arial"/>
                <a:cs typeface="Arial"/>
              </a:rPr>
              <a:t>4</a:t>
            </a:r>
            <a:r>
              <a:rPr sz="1200" spc="-40" dirty="0" smtClean="0">
                <a:solidFill>
                  <a:srgbClr val="898989"/>
                </a:solidFill>
                <a:latin typeface="Arial"/>
                <a:cs typeface="Arial"/>
              </a:rPr>
              <a:t>/</a:t>
            </a:r>
            <a:r>
              <a:rPr lang="en-US" sz="1200" spc="-40" dirty="0" smtClean="0">
                <a:solidFill>
                  <a:srgbClr val="898989"/>
                </a:solidFill>
                <a:latin typeface="Arial"/>
                <a:cs typeface="Arial"/>
              </a:rPr>
              <a:t>19</a:t>
            </a:r>
            <a:endParaRPr sz="1200" dirty="0">
              <a:latin typeface="Arial"/>
              <a:cs typeface="Arial"/>
            </a:endParaRPr>
          </a:p>
        </p:txBody>
      </p:sp>
      <p:sp>
        <p:nvSpPr>
          <p:cNvPr id="1048596" name="object 5"/>
          <p:cNvSpPr txBox="1">
            <a:spLocks noGrp="1"/>
          </p:cNvSpPr>
          <p:nvPr>
            <p:ph type="sldNum" sz="quarter" idx="7"/>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4</a:t>
            </a:fld>
            <a:endParaRPr sz="1200" dirty="0">
              <a:latin typeface="Arial"/>
              <a:cs typeface="Arial"/>
            </a:endParaRPr>
          </a:p>
        </p:txBody>
      </p:sp>
      <p:sp>
        <p:nvSpPr>
          <p:cNvPr id="1048597" name="object 3"/>
          <p:cNvSpPr txBox="1"/>
          <p:nvPr/>
        </p:nvSpPr>
        <p:spPr>
          <a:xfrm>
            <a:off x="916938" y="1518285"/>
            <a:ext cx="7541261" cy="3510915"/>
          </a:xfrm>
          <a:prstGeom prst="rect">
            <a:avLst/>
          </a:prstGeom>
        </p:spPr>
        <p:txBody>
          <a:bodyPr vert="horz" wrap="square" lIns="0" tIns="0" rIns="0" bIns="0" rtlCol="0">
            <a:noAutofit/>
          </a:bodyPr>
          <a:lstStyle/>
          <a:p>
            <a:pPr marL="12700">
              <a:buFont typeface="Wingdings" pitchFamily="2" charset="2"/>
              <a:buChar char="n"/>
              <a:tabLst>
                <a:tab pos="469265" algn="l"/>
              </a:tabLst>
            </a:pPr>
            <a:r>
              <a:rPr sz="2500" spc="470" dirty="0" smtClean="0">
                <a:solidFill>
                  <a:srgbClr val="00007D"/>
                </a:solidFill>
                <a:latin typeface="Arial"/>
                <a:cs typeface="Arial"/>
              </a:rPr>
              <a:t>	</a:t>
            </a:r>
            <a:r>
              <a:rPr lang="en-US" sz="2800" spc="10" dirty="0" smtClean="0">
                <a:solidFill>
                  <a:srgbClr val="BFBFBF"/>
                </a:solidFill>
                <a:latin typeface="Arial"/>
                <a:cs typeface="Arial"/>
              </a:rPr>
              <a:t>Background</a:t>
            </a:r>
          </a:p>
          <a:p>
            <a:pPr>
              <a:lnSpc>
                <a:spcPts val="600"/>
              </a:lnSpc>
              <a:spcBef>
                <a:spcPts val="40"/>
              </a:spcBef>
              <a:buFont typeface="Wingdings" pitchFamily="2" charset="2"/>
              <a:buChar char="n"/>
            </a:pPr>
            <a:endParaRPr lang="en-US" altLang="zh-CN" sz="600" dirty="0" smtClean="0"/>
          </a:p>
          <a:p>
            <a:pPr marL="12700">
              <a:lnSpc>
                <a:spcPct val="100000"/>
              </a:lnSpc>
              <a:buFont typeface="Wingdings" pitchFamily="2" charset="2"/>
              <a:buChar char="n"/>
              <a:tabLst>
                <a:tab pos="469265" algn="l"/>
              </a:tabLst>
            </a:pPr>
            <a:r>
              <a:rPr lang="en-US" altLang="zh-CN" sz="2500" spc="470" dirty="0" smtClean="0">
                <a:solidFill>
                  <a:srgbClr val="00007D"/>
                </a:solidFill>
                <a:latin typeface="Arial"/>
                <a:cs typeface="Arial"/>
              </a:rPr>
              <a:t>	</a:t>
            </a:r>
            <a:r>
              <a:rPr lang="en-US" altLang="zh-CN" sz="2800" b="1" spc="30" dirty="0" smtClean="0">
                <a:latin typeface="Arial"/>
                <a:cs typeface="Arial"/>
              </a:rPr>
              <a:t>Motivation</a:t>
            </a:r>
            <a:endParaRPr lang="en-US" sz="2800" spc="10" dirty="0" smtClean="0">
              <a:solidFill>
                <a:srgbClr val="BFBFBF"/>
              </a:solidFill>
              <a:latin typeface="Arial"/>
              <a:cs typeface="Arial"/>
            </a:endParaRPr>
          </a:p>
          <a:p>
            <a:pPr marL="12700">
              <a:lnSpc>
                <a:spcPct val="100000"/>
              </a:lnSpc>
              <a:tabLst>
                <a:tab pos="469265" algn="l"/>
              </a:tabLst>
            </a:pPr>
            <a:endParaRPr sz="600" dirty="0" smtClean="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10" dirty="0" smtClean="0">
                <a:solidFill>
                  <a:srgbClr val="BFBFBF"/>
                </a:solidFill>
                <a:latin typeface="Arial"/>
                <a:cs typeface="Arial"/>
              </a:rPr>
              <a:t>I</a:t>
            </a:r>
            <a:r>
              <a:rPr sz="2800" spc="-35" dirty="0" smtClean="0">
                <a:solidFill>
                  <a:srgbClr val="BFBFBF"/>
                </a:solidFill>
                <a:latin typeface="Arial"/>
                <a:cs typeface="Arial"/>
              </a:rPr>
              <a:t>m</a:t>
            </a:r>
            <a:r>
              <a:rPr sz="2800" spc="40" dirty="0" smtClean="0">
                <a:solidFill>
                  <a:srgbClr val="BFBFBF"/>
                </a:solidFill>
                <a:latin typeface="Arial"/>
                <a:cs typeface="Arial"/>
              </a:rPr>
              <a:t>pa</a:t>
            </a:r>
            <a:r>
              <a:rPr sz="2800" spc="-15" dirty="0" smtClean="0">
                <a:solidFill>
                  <a:srgbClr val="BFBFBF"/>
                </a:solidFill>
                <a:latin typeface="Arial"/>
                <a:cs typeface="Arial"/>
              </a:rPr>
              <a:t>ct</a:t>
            </a:r>
            <a:r>
              <a:rPr lang="en-US" sz="2800" spc="-15" dirty="0" smtClean="0">
                <a:solidFill>
                  <a:srgbClr val="BFBFBF"/>
                </a:solidFill>
                <a:latin typeface="Arial"/>
                <a:cs typeface="Arial"/>
              </a:rPr>
              <a:t>s</a:t>
            </a:r>
            <a:r>
              <a:rPr sz="2800" spc="-60" dirty="0" smtClean="0">
                <a:solidFill>
                  <a:srgbClr val="BFBFBF"/>
                </a:solidFill>
                <a:latin typeface="Arial"/>
                <a:cs typeface="Arial"/>
              </a:rPr>
              <a:t> </a:t>
            </a:r>
            <a:r>
              <a:rPr sz="2800" spc="40" dirty="0" smtClean="0">
                <a:solidFill>
                  <a:srgbClr val="BFBFBF"/>
                </a:solidFill>
                <a:latin typeface="Arial"/>
                <a:cs typeface="Arial"/>
              </a:rPr>
              <a:t>o</a:t>
            </a:r>
            <a:r>
              <a:rPr sz="2800" spc="-10" dirty="0" smtClean="0">
                <a:solidFill>
                  <a:srgbClr val="BFBFBF"/>
                </a:solidFill>
                <a:latin typeface="Arial"/>
                <a:cs typeface="Arial"/>
              </a:rPr>
              <a:t>f</a:t>
            </a:r>
            <a:r>
              <a:rPr sz="2800" spc="-60" dirty="0" smtClean="0">
                <a:solidFill>
                  <a:srgbClr val="BFBFBF"/>
                </a:solidFill>
                <a:latin typeface="Arial"/>
                <a:cs typeface="Arial"/>
              </a:rPr>
              <a:t> </a:t>
            </a:r>
            <a:r>
              <a:rPr lang="en-US" sz="2800" spc="10" dirty="0" smtClean="0">
                <a:solidFill>
                  <a:srgbClr val="BFBFBF"/>
                </a:solidFill>
                <a:latin typeface="Arial"/>
                <a:cs typeface="Arial"/>
              </a:rPr>
              <a:t>Long Flows on Short Flows</a:t>
            </a:r>
          </a:p>
          <a:p>
            <a:pPr marL="12700">
              <a:lnSpc>
                <a:spcPct val="100000"/>
              </a:lnSpc>
              <a:buFont typeface="Wingdings" pitchFamily="2" charset="2"/>
              <a:buChar char="n"/>
              <a:tabLst>
                <a:tab pos="469265" algn="l"/>
              </a:tabLst>
            </a:pPr>
            <a:endParaRPr sz="600" dirty="0" smtClean="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lang="en-US" sz="2800" spc="-15" dirty="0" smtClean="0">
                <a:solidFill>
                  <a:srgbClr val="BFBFBF"/>
                </a:solidFill>
                <a:latin typeface="Arial"/>
                <a:cs typeface="Arial"/>
              </a:rPr>
              <a:t>CAPS</a:t>
            </a:r>
            <a:r>
              <a:rPr sz="2800" spc="40" dirty="0" smtClean="0">
                <a:solidFill>
                  <a:srgbClr val="BFBFBF"/>
                </a:solidFill>
                <a:latin typeface="Arial"/>
                <a:cs typeface="Arial"/>
              </a:rPr>
              <a:t> </a:t>
            </a:r>
            <a:r>
              <a:rPr sz="2800" spc="-25" dirty="0" smtClean="0">
                <a:solidFill>
                  <a:srgbClr val="BFBFBF"/>
                </a:solidFill>
                <a:latin typeface="Arial"/>
                <a:cs typeface="Arial"/>
              </a:rPr>
              <a:t>D</a:t>
            </a:r>
            <a:r>
              <a:rPr sz="2800" spc="40" dirty="0" smtClean="0">
                <a:solidFill>
                  <a:srgbClr val="BFBFBF"/>
                </a:solidFill>
                <a:latin typeface="Arial"/>
                <a:cs typeface="Arial"/>
              </a:rPr>
              <a:t>e</a:t>
            </a:r>
            <a:r>
              <a:rPr sz="2800" spc="0" dirty="0" smtClean="0">
                <a:solidFill>
                  <a:srgbClr val="BFBFBF"/>
                </a:solidFill>
                <a:latin typeface="Arial"/>
                <a:cs typeface="Arial"/>
              </a:rPr>
              <a:t>s</a:t>
            </a:r>
            <a:r>
              <a:rPr sz="2800" spc="-25" dirty="0" smtClean="0">
                <a:solidFill>
                  <a:srgbClr val="BFBFBF"/>
                </a:solidFill>
                <a:latin typeface="Arial"/>
                <a:cs typeface="Arial"/>
              </a:rPr>
              <a:t>i</a:t>
            </a:r>
            <a:r>
              <a:rPr sz="2800" spc="40" dirty="0" smtClean="0">
                <a:solidFill>
                  <a:srgbClr val="BFBFBF"/>
                </a:solidFill>
                <a:latin typeface="Arial"/>
                <a:cs typeface="Arial"/>
              </a:rPr>
              <a:t>g</a:t>
            </a:r>
            <a:r>
              <a:rPr sz="2800" spc="0" dirty="0" smtClean="0">
                <a:solidFill>
                  <a:srgbClr val="BFBFBF"/>
                </a:solidFill>
                <a:latin typeface="Arial"/>
                <a:cs typeface="Arial"/>
              </a:rPr>
              <a:t>n</a:t>
            </a:r>
            <a:endParaRPr sz="2800" dirty="0">
              <a:latin typeface="Arial"/>
              <a:cs typeface="Arial"/>
            </a:endParaRP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10" dirty="0" smtClean="0">
                <a:solidFill>
                  <a:srgbClr val="BFBFBF"/>
                </a:solidFill>
                <a:latin typeface="Arial"/>
                <a:cs typeface="Arial"/>
              </a:rPr>
              <a:t>E</a:t>
            </a:r>
            <a:r>
              <a:rPr sz="2800" spc="0" dirty="0" smtClean="0">
                <a:solidFill>
                  <a:srgbClr val="BFBFBF"/>
                </a:solidFill>
                <a:latin typeface="Arial"/>
                <a:cs typeface="Arial"/>
              </a:rPr>
              <a:t>v</a:t>
            </a:r>
            <a:r>
              <a:rPr sz="2800" spc="40" dirty="0" smtClean="0">
                <a:solidFill>
                  <a:srgbClr val="BFBFBF"/>
                </a:solidFill>
                <a:latin typeface="Arial"/>
                <a:cs typeface="Arial"/>
              </a:rPr>
              <a:t>a</a:t>
            </a:r>
            <a:r>
              <a:rPr sz="2800" spc="-25" dirty="0" smtClean="0">
                <a:solidFill>
                  <a:srgbClr val="BFBFBF"/>
                </a:solidFill>
                <a:latin typeface="Arial"/>
                <a:cs typeface="Arial"/>
              </a:rPr>
              <a:t>l</a:t>
            </a:r>
            <a:r>
              <a:rPr sz="2800" spc="40" dirty="0" smtClean="0">
                <a:solidFill>
                  <a:srgbClr val="BFBFBF"/>
                </a:solidFill>
                <a:latin typeface="Arial"/>
                <a:cs typeface="Arial"/>
              </a:rPr>
              <a:t>ua</a:t>
            </a:r>
            <a:r>
              <a:rPr sz="2800" spc="10" dirty="0" smtClean="0">
                <a:solidFill>
                  <a:srgbClr val="BFBFBF"/>
                </a:solidFill>
                <a:latin typeface="Arial"/>
                <a:cs typeface="Arial"/>
              </a:rPr>
              <a:t>t</a:t>
            </a:r>
            <a:r>
              <a:rPr sz="2800" spc="-25" dirty="0" smtClean="0">
                <a:solidFill>
                  <a:srgbClr val="BFBFBF"/>
                </a:solidFill>
                <a:latin typeface="Arial"/>
                <a:cs typeface="Arial"/>
              </a:rPr>
              <a:t>i</a:t>
            </a:r>
            <a:r>
              <a:rPr sz="2800" spc="40" dirty="0" smtClean="0">
                <a:solidFill>
                  <a:srgbClr val="BFBFBF"/>
                </a:solidFill>
                <a:latin typeface="Arial"/>
                <a:cs typeface="Arial"/>
              </a:rPr>
              <a:t>o</a:t>
            </a:r>
            <a:r>
              <a:rPr sz="2800" spc="0" dirty="0" smtClean="0">
                <a:solidFill>
                  <a:srgbClr val="BFBFBF"/>
                </a:solidFill>
                <a:latin typeface="Arial"/>
                <a:cs typeface="Arial"/>
              </a:rPr>
              <a:t>n</a:t>
            </a:r>
            <a:endParaRPr sz="2800" dirty="0">
              <a:latin typeface="Arial"/>
              <a:cs typeface="Arial"/>
            </a:endParaRP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30" dirty="0" smtClean="0">
                <a:solidFill>
                  <a:srgbClr val="BFBFBF"/>
                </a:solidFill>
                <a:latin typeface="Arial"/>
                <a:cs typeface="Arial"/>
              </a:rPr>
              <a:t>S</a:t>
            </a:r>
            <a:r>
              <a:rPr sz="2800" spc="40" dirty="0" smtClean="0">
                <a:solidFill>
                  <a:srgbClr val="BFBFBF"/>
                </a:solidFill>
                <a:latin typeface="Arial"/>
                <a:cs typeface="Arial"/>
              </a:rPr>
              <a:t>u</a:t>
            </a:r>
            <a:r>
              <a:rPr sz="2800" spc="-35" dirty="0" smtClean="0">
                <a:solidFill>
                  <a:srgbClr val="BFBFBF"/>
                </a:solidFill>
                <a:latin typeface="Arial"/>
                <a:cs typeface="Arial"/>
              </a:rPr>
              <a:t>mm</a:t>
            </a:r>
            <a:r>
              <a:rPr sz="2800" spc="40" dirty="0" smtClean="0">
                <a:solidFill>
                  <a:srgbClr val="BFBFBF"/>
                </a:solidFill>
                <a:latin typeface="Arial"/>
                <a:cs typeface="Arial"/>
              </a:rPr>
              <a:t>a</a:t>
            </a:r>
            <a:r>
              <a:rPr sz="2800" spc="-35" dirty="0" smtClean="0">
                <a:solidFill>
                  <a:srgbClr val="BFBFBF"/>
                </a:solidFill>
                <a:latin typeface="Arial"/>
                <a:cs typeface="Arial"/>
              </a:rPr>
              <a:t>r</a:t>
            </a:r>
            <a:r>
              <a:rPr sz="2800" spc="0" dirty="0" smtClean="0">
                <a:solidFill>
                  <a:srgbClr val="BFBFBF"/>
                </a:solidFill>
                <a:latin typeface="Arial"/>
                <a:cs typeface="Arial"/>
              </a:rPr>
              <a:t>y</a:t>
            </a:r>
            <a:endParaRPr sz="2800" dirty="0">
              <a:latin typeface="Arial"/>
              <a:cs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4400" spc="30" dirty="0" smtClean="0">
                <a:latin typeface="Arial"/>
                <a:cs typeface="Arial"/>
              </a:rPr>
              <a:t>M</a:t>
            </a:r>
            <a:r>
              <a:rPr sz="4400" spc="-50" dirty="0" smtClean="0">
                <a:latin typeface="Arial"/>
                <a:cs typeface="Arial"/>
              </a:rPr>
              <a:t>o</a:t>
            </a:r>
            <a:r>
              <a:rPr sz="4400" spc="-40" dirty="0" smtClean="0">
                <a:latin typeface="Arial"/>
                <a:cs typeface="Arial"/>
              </a:rPr>
              <a:t>t</a:t>
            </a:r>
            <a:r>
              <a:rPr sz="4400" spc="20" dirty="0" smtClean="0">
                <a:latin typeface="Arial"/>
                <a:cs typeface="Arial"/>
              </a:rPr>
              <a:t>i</a:t>
            </a:r>
            <a:r>
              <a:rPr sz="4400" spc="0" dirty="0" smtClean="0">
                <a:latin typeface="Arial"/>
                <a:cs typeface="Arial"/>
              </a:rPr>
              <a:t>v</a:t>
            </a:r>
            <a:r>
              <a:rPr sz="4400" spc="-50" dirty="0" smtClean="0">
                <a:latin typeface="Arial"/>
                <a:cs typeface="Arial"/>
              </a:rPr>
              <a:t>a</a:t>
            </a:r>
            <a:r>
              <a:rPr sz="4400" spc="-40" dirty="0" smtClean="0">
                <a:latin typeface="Arial"/>
                <a:cs typeface="Arial"/>
              </a:rPr>
              <a:t>t</a:t>
            </a:r>
            <a:r>
              <a:rPr sz="4400" spc="20" dirty="0" smtClean="0">
                <a:latin typeface="Arial"/>
                <a:cs typeface="Arial"/>
              </a:rPr>
              <a:t>i</a:t>
            </a:r>
            <a:r>
              <a:rPr sz="4400" spc="-50" dirty="0" smtClean="0">
                <a:latin typeface="Arial"/>
                <a:cs typeface="Arial"/>
              </a:rPr>
              <a:t>o</a:t>
            </a:r>
            <a:r>
              <a:rPr sz="4400" spc="0" dirty="0" smtClean="0">
                <a:latin typeface="Arial"/>
                <a:cs typeface="Arial"/>
              </a:rPr>
              <a:t>n</a:t>
            </a:r>
            <a:endParaRPr sz="4400">
              <a:latin typeface="Arial"/>
              <a:cs typeface="Arial"/>
            </a:endParaRPr>
          </a:p>
        </p:txBody>
      </p:sp>
      <p:sp>
        <p:nvSpPr>
          <p:cNvPr id="1048602" name="object 3"/>
          <p:cNvSpPr txBox="1"/>
          <p:nvPr/>
        </p:nvSpPr>
        <p:spPr>
          <a:xfrm>
            <a:off x="916939" y="6447472"/>
            <a:ext cx="546735" cy="200660"/>
          </a:xfrm>
          <a:prstGeom prst="rect">
            <a:avLst/>
          </a:prstGeom>
        </p:spPr>
        <p:txBody>
          <a:bodyPr vert="horz" wrap="square" lIns="0" tIns="0" rIns="0" bIns="0" rtlCol="0">
            <a:noAutofit/>
          </a:bodyPr>
          <a:lstStyle/>
          <a:p>
            <a:pPr marL="12700">
              <a:lnSpc>
                <a:spcPct val="100000"/>
              </a:lnSpc>
            </a:pPr>
            <a:r>
              <a:rPr lang="en-US" altLang="zh-CN" sz="1200" spc="30" dirty="0">
                <a:solidFill>
                  <a:srgbClr val="898989"/>
                </a:solidFill>
                <a:latin typeface="Arial"/>
                <a:cs typeface="Arial"/>
              </a:rPr>
              <a:t>18</a:t>
            </a:r>
            <a:r>
              <a:rPr lang="en-US" altLang="zh-CN" sz="1200" spc="-35" dirty="0">
                <a:solidFill>
                  <a:srgbClr val="898989"/>
                </a:solidFill>
                <a:latin typeface="Arial"/>
                <a:cs typeface="Arial"/>
              </a:rPr>
              <a:t>/4</a:t>
            </a:r>
            <a:r>
              <a:rPr lang="en-US" altLang="zh-CN" sz="1200" spc="-40" dirty="0">
                <a:solidFill>
                  <a:srgbClr val="898989"/>
                </a:solidFill>
                <a:latin typeface="Arial"/>
                <a:cs typeface="Arial"/>
              </a:rPr>
              <a:t>/19</a:t>
            </a:r>
            <a:endParaRPr lang="zh-CN" altLang="en-US" sz="1200" dirty="0">
              <a:latin typeface="Arial"/>
              <a:cs typeface="Arial"/>
            </a:endParaRPr>
          </a:p>
        </p:txBody>
      </p:sp>
      <p:sp>
        <p:nvSpPr>
          <p:cNvPr id="1048603" name="object 4"/>
          <p:cNvSpPr txBox="1"/>
          <p:nvPr/>
        </p:nvSpPr>
        <p:spPr>
          <a:xfrm>
            <a:off x="11165840" y="6447472"/>
            <a:ext cx="110489" cy="200660"/>
          </a:xfrm>
          <a:prstGeom prst="rect">
            <a:avLst/>
          </a:prstGeom>
        </p:spPr>
        <p:txBody>
          <a:bodyPr vert="horz" wrap="square" lIns="0" tIns="0" rIns="0" bIns="0" rtlCol="0">
            <a:noAutofit/>
          </a:bodyPr>
          <a:lstStyle/>
          <a:p>
            <a:pPr marL="12700">
              <a:lnSpc>
                <a:spcPct val="100000"/>
              </a:lnSpc>
            </a:pPr>
            <a:r>
              <a:rPr sz="1200" dirty="0" smtClean="0">
                <a:solidFill>
                  <a:srgbClr val="898989"/>
                </a:solidFill>
                <a:latin typeface="Arial"/>
                <a:cs typeface="Arial"/>
              </a:rPr>
              <a:t>3</a:t>
            </a:r>
            <a:endParaRPr sz="1200">
              <a:latin typeface="Arial"/>
              <a:cs typeface="Arial"/>
            </a:endParaRPr>
          </a:p>
        </p:txBody>
      </p:sp>
      <p:sp>
        <p:nvSpPr>
          <p:cNvPr id="1048604" name="object 7"/>
          <p:cNvSpPr txBox="1"/>
          <p:nvPr/>
        </p:nvSpPr>
        <p:spPr>
          <a:xfrm>
            <a:off x="873904" y="1506221"/>
            <a:ext cx="11137900" cy="4437379"/>
          </a:xfrm>
          <a:prstGeom prst="rect">
            <a:avLst/>
          </a:prstGeom>
        </p:spPr>
        <p:txBody>
          <a:bodyPr vert="horz" wrap="square" lIns="0" tIns="0" rIns="0" bIns="0" rtlCol="0">
            <a:noAutofit/>
          </a:bodyPr>
          <a:lstStyle/>
          <a:p>
            <a:pPr marL="355600" indent="-342900">
              <a:lnSpc>
                <a:spcPct val="100000"/>
              </a:lnSpc>
              <a:buFont typeface="Wingdings" panose="05000000000000000000" pitchFamily="2" charset="2"/>
              <a:buChar char="n"/>
              <a:tabLst>
                <a:tab pos="469265" algn="l"/>
              </a:tabLst>
            </a:pPr>
            <a:r>
              <a:rPr lang="en-US" altLang="zh-CN" sz="2400" spc="470" dirty="0">
                <a:solidFill>
                  <a:srgbClr val="00007D"/>
                </a:solidFill>
                <a:latin typeface="Arial"/>
                <a:cs typeface="Arial"/>
              </a:rPr>
              <a:t>	</a:t>
            </a:r>
            <a:r>
              <a:rPr lang="en-US" altLang="zh-CN" sz="2800" spc="10" dirty="0">
                <a:latin typeface="Arial"/>
                <a:cs typeface="Arial"/>
              </a:rPr>
              <a:t>Online services care about the </a:t>
            </a:r>
            <a:r>
              <a:rPr lang="en-US" altLang="zh-CN" sz="2800" b="1" spc="-35" dirty="0">
                <a:solidFill>
                  <a:srgbClr val="FF0000"/>
                </a:solidFill>
                <a:latin typeface="Arial"/>
                <a:cs typeface="Arial"/>
              </a:rPr>
              <a:t>flow completion time </a:t>
            </a:r>
            <a:r>
              <a:rPr lang="en-US" altLang="zh-CN" sz="2800" spc="10" dirty="0">
                <a:latin typeface="Arial"/>
                <a:cs typeface="Arial"/>
              </a:rPr>
              <a:t>(FCT)</a:t>
            </a:r>
          </a:p>
          <a:p>
            <a:pPr>
              <a:lnSpc>
                <a:spcPts val="900"/>
              </a:lnSpc>
              <a:spcBef>
                <a:spcPts val="39"/>
              </a:spcBef>
            </a:pPr>
            <a:endParaRPr lang="en-US" altLang="zh-CN" sz="800" dirty="0"/>
          </a:p>
          <a:p>
            <a:pPr marL="914400" indent="-457200">
              <a:lnSpc>
                <a:spcPct val="100000"/>
              </a:lnSpc>
              <a:buClr>
                <a:srgbClr val="9999CC"/>
              </a:buClr>
              <a:buSzPct val="79166"/>
              <a:buFont typeface="Wingdings" panose="05000000000000000000" pitchFamily="2" charset="2"/>
              <a:buChar char="n"/>
              <a:tabLst>
                <a:tab pos="913765" algn="l"/>
              </a:tabLst>
            </a:pPr>
            <a:r>
              <a:rPr lang="en-US" altLang="zh-CN" sz="2400" b="1" i="1" spc="15" dirty="0">
                <a:latin typeface="Arial"/>
                <a:cs typeface="Arial"/>
              </a:rPr>
              <a:t>Large number of short flows </a:t>
            </a:r>
            <a:r>
              <a:rPr lang="en-US" altLang="zh-CN" sz="2400" spc="-35" dirty="0">
                <a:latin typeface="Arial"/>
                <a:cs typeface="Arial"/>
              </a:rPr>
              <a:t>generated in delay-sensitive applications</a:t>
            </a:r>
          </a:p>
          <a:p>
            <a:pPr marL="171450" indent="-171450">
              <a:lnSpc>
                <a:spcPts val="1400"/>
              </a:lnSpc>
              <a:spcBef>
                <a:spcPts val="19"/>
              </a:spcBef>
              <a:buClr>
                <a:srgbClr val="9999CC"/>
              </a:buClr>
              <a:buFont typeface="Wingdings" panose="05000000000000000000" pitchFamily="2" charset="2"/>
              <a:buChar char="n"/>
            </a:pPr>
            <a:endParaRPr lang="en-US" altLang="zh-CN" sz="1200" dirty="0"/>
          </a:p>
          <a:p>
            <a:pPr marL="914400" indent="-457200">
              <a:lnSpc>
                <a:spcPct val="100000"/>
              </a:lnSpc>
              <a:buClr>
                <a:srgbClr val="9999CC"/>
              </a:buClr>
              <a:buSzPct val="79166"/>
              <a:buFont typeface="Wingdings" panose="05000000000000000000" pitchFamily="2" charset="2"/>
              <a:buChar char="n"/>
              <a:tabLst>
                <a:tab pos="913765" algn="l"/>
              </a:tabLst>
            </a:pPr>
            <a:r>
              <a:rPr lang="en-US" altLang="zh-CN" sz="2400" spc="-35" dirty="0">
                <a:latin typeface="Arial"/>
                <a:cs typeface="Arial"/>
              </a:rPr>
              <a:t>Coexisting with the majority of throughput-sensitive </a:t>
            </a:r>
            <a:r>
              <a:rPr lang="en-US" altLang="zh-CN" sz="2400" b="1" i="1" spc="15" dirty="0">
                <a:latin typeface="Arial"/>
                <a:cs typeface="Arial"/>
              </a:rPr>
              <a:t>long flows </a:t>
            </a:r>
          </a:p>
          <a:p>
            <a:pPr>
              <a:lnSpc>
                <a:spcPts val="1000"/>
              </a:lnSpc>
            </a:pPr>
            <a:endParaRPr sz="1000" dirty="0"/>
          </a:p>
          <a:p>
            <a:pPr>
              <a:lnSpc>
                <a:spcPts val="1000"/>
              </a:lnSpc>
            </a:pPr>
            <a:endParaRPr sz="1000" dirty="0"/>
          </a:p>
          <a:p>
            <a:pPr>
              <a:lnSpc>
                <a:spcPts val="1000"/>
              </a:lnSpc>
            </a:pPr>
            <a:endParaRPr sz="1000" dirty="0"/>
          </a:p>
          <a:p>
            <a:pPr>
              <a:lnSpc>
                <a:spcPts val="1000"/>
              </a:lnSpc>
            </a:pPr>
            <a:endParaRPr sz="1000" dirty="0"/>
          </a:p>
          <a:p>
            <a:pPr>
              <a:lnSpc>
                <a:spcPts val="1200"/>
              </a:lnSpc>
              <a:spcBef>
                <a:spcPts val="19"/>
              </a:spcBef>
            </a:pPr>
            <a:endParaRPr sz="1200" dirty="0"/>
          </a:p>
          <a:p>
            <a:pPr marL="398144" indent="-342900">
              <a:lnSpc>
                <a:spcPct val="100000"/>
              </a:lnSpc>
              <a:buFont typeface="Wingdings" panose="05000000000000000000" pitchFamily="2" charset="2"/>
              <a:buChar char="n"/>
              <a:tabLst>
                <a:tab pos="512445" algn="l"/>
              </a:tabLst>
            </a:pPr>
            <a:r>
              <a:rPr sz="2500" spc="470" dirty="0" smtClean="0">
                <a:solidFill>
                  <a:srgbClr val="00007D"/>
                </a:solidFill>
                <a:latin typeface="Arial"/>
                <a:cs typeface="Arial"/>
              </a:rPr>
              <a:t>	</a:t>
            </a:r>
            <a:r>
              <a:rPr sz="2800" spc="10" dirty="0" smtClean="0">
                <a:latin typeface="Arial"/>
                <a:cs typeface="Arial"/>
              </a:rPr>
              <a:t>B</a:t>
            </a:r>
            <a:r>
              <a:rPr sz="2800" spc="40" dirty="0" smtClean="0">
                <a:latin typeface="Arial"/>
                <a:cs typeface="Arial"/>
              </a:rPr>
              <a:t>u</a:t>
            </a:r>
            <a:r>
              <a:rPr sz="2800" spc="-10" dirty="0" smtClean="0">
                <a:latin typeface="Arial"/>
                <a:cs typeface="Arial"/>
              </a:rPr>
              <a:t>t</a:t>
            </a:r>
            <a:r>
              <a:rPr sz="2800" spc="-60" dirty="0" smtClean="0">
                <a:latin typeface="Arial"/>
                <a:cs typeface="Arial"/>
              </a:rPr>
              <a:t> </a:t>
            </a:r>
            <a:r>
              <a:rPr lang="en-US" altLang="zh-CN" sz="2800" spc="40" dirty="0">
                <a:latin typeface="Arial"/>
                <a:cs typeface="Arial"/>
              </a:rPr>
              <a:t>Random Packet Spraying (</a:t>
            </a:r>
            <a:r>
              <a:rPr lang="en-US" sz="2800" spc="40" dirty="0" smtClean="0">
                <a:latin typeface="Arial"/>
                <a:cs typeface="Arial"/>
              </a:rPr>
              <a:t>RPS) ignores </a:t>
            </a:r>
            <a:r>
              <a:rPr lang="en-US" sz="2800" b="1" spc="-35" dirty="0">
                <a:solidFill>
                  <a:srgbClr val="FF0000"/>
                </a:solidFill>
                <a:latin typeface="Arial"/>
                <a:cs typeface="Arial"/>
              </a:rPr>
              <a:t>the mixed traffic </a:t>
            </a:r>
            <a:r>
              <a:rPr lang="en-US" sz="2800" b="1" spc="-35" dirty="0" smtClean="0">
                <a:solidFill>
                  <a:srgbClr val="FF0000"/>
                </a:solidFill>
                <a:latin typeface="Arial"/>
                <a:cs typeface="Arial"/>
              </a:rPr>
              <a:t> 	characteristic</a:t>
            </a:r>
            <a:endParaRPr sz="2800" dirty="0">
              <a:latin typeface="Arial"/>
              <a:cs typeface="Arial"/>
            </a:endParaRPr>
          </a:p>
          <a:p>
            <a:pPr>
              <a:lnSpc>
                <a:spcPts val="1000"/>
              </a:lnSpc>
              <a:spcBef>
                <a:spcPts val="40"/>
              </a:spcBef>
            </a:pPr>
            <a:endParaRPr sz="1000" dirty="0"/>
          </a:p>
          <a:p>
            <a:pPr marL="956944" indent="-457200">
              <a:lnSpc>
                <a:spcPts val="2855"/>
              </a:lnSpc>
              <a:buClr>
                <a:srgbClr val="9999CC"/>
              </a:buClr>
              <a:buSzPct val="79166"/>
              <a:buFont typeface="Wingdings" panose="05000000000000000000" pitchFamily="2" charset="2"/>
              <a:buChar char="n"/>
              <a:tabLst>
                <a:tab pos="956944" algn="l"/>
              </a:tabLst>
            </a:pPr>
            <a:r>
              <a:rPr lang="en-US" sz="2400" b="1" i="1" spc="-35" dirty="0" smtClean="0">
                <a:latin typeface="Arial"/>
                <a:cs typeface="Arial"/>
              </a:rPr>
              <a:t>Long flows hurt short flows </a:t>
            </a:r>
            <a:r>
              <a:rPr lang="en-US" altLang="zh-CN" sz="2400" spc="-35" dirty="0">
                <a:latin typeface="Arial"/>
                <a:cs typeface="Arial"/>
              </a:rPr>
              <a:t>seriously</a:t>
            </a:r>
            <a:endParaRPr lang="en-US" sz="2400" spc="-35" dirty="0" smtClean="0">
              <a:latin typeface="Arial"/>
              <a:cs typeface="Arial"/>
            </a:endParaRPr>
          </a:p>
          <a:p>
            <a:pPr marL="956944" indent="-457200">
              <a:lnSpc>
                <a:spcPts val="2855"/>
              </a:lnSpc>
              <a:buClr>
                <a:srgbClr val="9999CC"/>
              </a:buClr>
              <a:buSzPct val="79166"/>
              <a:buFont typeface="Arial"/>
              <a:buChar char="□"/>
              <a:tabLst>
                <a:tab pos="956944" algn="l"/>
              </a:tabLst>
            </a:pPr>
            <a:endParaRPr sz="2400" dirty="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4400" spc="-60" dirty="0" smtClean="0">
                <a:latin typeface="Arial"/>
                <a:cs typeface="Arial"/>
              </a:rPr>
              <a:t>O</a:t>
            </a:r>
            <a:r>
              <a:rPr sz="4400" spc="-75" dirty="0" smtClean="0">
                <a:latin typeface="Arial"/>
                <a:cs typeface="Arial"/>
              </a:rPr>
              <a:t>u</a:t>
            </a:r>
            <a:r>
              <a:rPr sz="4400" spc="-25" dirty="0" smtClean="0">
                <a:latin typeface="Arial"/>
                <a:cs typeface="Arial"/>
              </a:rPr>
              <a:t>t</a:t>
            </a:r>
            <a:r>
              <a:rPr sz="4400" spc="25" dirty="0" smtClean="0">
                <a:latin typeface="Arial"/>
                <a:cs typeface="Arial"/>
              </a:rPr>
              <a:t>l</a:t>
            </a:r>
            <a:r>
              <a:rPr sz="4400" spc="20" dirty="0" smtClean="0">
                <a:latin typeface="Arial"/>
                <a:cs typeface="Arial"/>
              </a:rPr>
              <a:t>i</a:t>
            </a:r>
            <a:r>
              <a:rPr sz="4400" spc="-50" dirty="0" smtClean="0">
                <a:latin typeface="Arial"/>
                <a:cs typeface="Arial"/>
              </a:rPr>
              <a:t>n</a:t>
            </a:r>
            <a:r>
              <a:rPr sz="4400" spc="0" dirty="0" smtClean="0">
                <a:latin typeface="Arial"/>
                <a:cs typeface="Arial"/>
              </a:rPr>
              <a:t>e</a:t>
            </a:r>
            <a:endParaRPr sz="4400">
              <a:latin typeface="Arial"/>
              <a:cs typeface="Arial"/>
            </a:endParaRPr>
          </a:p>
        </p:txBody>
      </p:sp>
      <p:sp>
        <p:nvSpPr>
          <p:cNvPr id="1048609" name="object 4"/>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1</a:t>
            </a:r>
            <a:r>
              <a:rPr lang="en-US" sz="1200" spc="30" dirty="0" smtClean="0">
                <a:solidFill>
                  <a:srgbClr val="898989"/>
                </a:solidFill>
                <a:latin typeface="Arial"/>
                <a:cs typeface="Arial"/>
              </a:rPr>
              <a:t>8</a:t>
            </a:r>
            <a:r>
              <a:rPr sz="1200" spc="-35" dirty="0" smtClean="0">
                <a:solidFill>
                  <a:srgbClr val="898989"/>
                </a:solidFill>
                <a:latin typeface="Arial"/>
                <a:cs typeface="Arial"/>
              </a:rPr>
              <a:t>/</a:t>
            </a:r>
            <a:r>
              <a:rPr lang="en-US" sz="1200" spc="-35" dirty="0" smtClean="0">
                <a:solidFill>
                  <a:srgbClr val="898989"/>
                </a:solidFill>
                <a:latin typeface="Arial"/>
                <a:cs typeface="Arial"/>
              </a:rPr>
              <a:t>4</a:t>
            </a:r>
            <a:r>
              <a:rPr sz="1200" spc="-40" dirty="0" smtClean="0">
                <a:solidFill>
                  <a:srgbClr val="898989"/>
                </a:solidFill>
                <a:latin typeface="Arial"/>
                <a:cs typeface="Arial"/>
              </a:rPr>
              <a:t>/</a:t>
            </a:r>
            <a:r>
              <a:rPr lang="en-US" sz="1200" spc="-40" dirty="0" smtClean="0">
                <a:solidFill>
                  <a:srgbClr val="898989"/>
                </a:solidFill>
                <a:latin typeface="Arial"/>
                <a:cs typeface="Arial"/>
              </a:rPr>
              <a:t>19</a:t>
            </a:r>
            <a:endParaRPr sz="1200" dirty="0">
              <a:latin typeface="Arial"/>
              <a:cs typeface="Arial"/>
            </a:endParaRPr>
          </a:p>
        </p:txBody>
      </p:sp>
      <p:sp>
        <p:nvSpPr>
          <p:cNvPr id="1048610" name="object 5"/>
          <p:cNvSpPr txBox="1">
            <a:spLocks noGrp="1"/>
          </p:cNvSpPr>
          <p:nvPr>
            <p:ph type="sldNum" sz="quarter" idx="7"/>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6</a:t>
            </a:fld>
            <a:endParaRPr sz="1200">
              <a:latin typeface="Arial"/>
              <a:cs typeface="Arial"/>
            </a:endParaRPr>
          </a:p>
        </p:txBody>
      </p:sp>
      <p:sp>
        <p:nvSpPr>
          <p:cNvPr id="1048611" name="object 3"/>
          <p:cNvSpPr txBox="1"/>
          <p:nvPr/>
        </p:nvSpPr>
        <p:spPr>
          <a:xfrm>
            <a:off x="916938" y="1447800"/>
            <a:ext cx="7541261" cy="4648200"/>
          </a:xfrm>
          <a:prstGeom prst="rect">
            <a:avLst/>
          </a:prstGeom>
        </p:spPr>
        <p:txBody>
          <a:bodyPr vert="horz" wrap="square" lIns="0" tIns="0" rIns="0" bIns="0" rtlCol="0">
            <a:noAutofit/>
          </a:bodyPr>
          <a:lstStyle/>
          <a:p>
            <a:pPr>
              <a:lnSpc>
                <a:spcPts val="600"/>
              </a:lnSpc>
              <a:spcBef>
                <a:spcPts val="40"/>
              </a:spcBef>
              <a:buFont typeface="Wingdings" pitchFamily="2" charset="2"/>
              <a:buChar char="n"/>
            </a:pPr>
            <a:endParaRPr lang="en-US" altLang="zh-CN" sz="500" dirty="0" smtClean="0"/>
          </a:p>
          <a:p>
            <a:pPr marL="12700">
              <a:lnSpc>
                <a:spcPct val="100000"/>
              </a:lnSpc>
              <a:buFont typeface="Wingdings" pitchFamily="2" charset="2"/>
              <a:buChar char="n"/>
              <a:tabLst>
                <a:tab pos="469265" algn="l"/>
              </a:tabLst>
            </a:pPr>
            <a:r>
              <a:rPr lang="en-US" altLang="zh-CN" sz="2400" spc="470" dirty="0" smtClean="0">
                <a:solidFill>
                  <a:srgbClr val="00007D"/>
                </a:solidFill>
                <a:latin typeface="Arial"/>
                <a:cs typeface="Arial"/>
              </a:rPr>
              <a:t>	</a:t>
            </a:r>
            <a:r>
              <a:rPr lang="en-US" altLang="zh-CN" sz="2400" spc="10" dirty="0" smtClean="0">
                <a:solidFill>
                  <a:srgbClr val="BFBFBF"/>
                </a:solidFill>
                <a:latin typeface="Arial"/>
                <a:cs typeface="Arial"/>
              </a:rPr>
              <a:t>Background</a:t>
            </a:r>
            <a:endParaRPr lang="en-US" altLang="zh-CN" sz="2400" dirty="0" smtClean="0">
              <a:latin typeface="Arial"/>
              <a:cs typeface="Arial"/>
            </a:endParaRPr>
          </a:p>
          <a:p>
            <a:pPr>
              <a:lnSpc>
                <a:spcPts val="600"/>
              </a:lnSpc>
              <a:spcBef>
                <a:spcPts val="40"/>
              </a:spcBef>
              <a:buFont typeface="Wingdings" pitchFamily="2" charset="2"/>
              <a:buChar char="n"/>
            </a:pPr>
            <a:endParaRPr lang="en-US" altLang="zh-CN" sz="500" dirty="0" smtClean="0"/>
          </a:p>
          <a:p>
            <a:pPr marL="12700">
              <a:buFont typeface="Wingdings" pitchFamily="2" charset="2"/>
              <a:buChar char="n"/>
              <a:tabLst>
                <a:tab pos="469265" algn="l"/>
              </a:tabLst>
            </a:pPr>
            <a:r>
              <a:rPr lang="en-US" altLang="zh-CN" sz="2400" spc="470" dirty="0" smtClean="0">
                <a:solidFill>
                  <a:srgbClr val="00007D"/>
                </a:solidFill>
                <a:latin typeface="Arial"/>
                <a:cs typeface="Arial"/>
              </a:rPr>
              <a:t>	</a:t>
            </a:r>
            <a:r>
              <a:rPr lang="en-US" altLang="zh-CN" sz="2400" spc="10" dirty="0" smtClean="0">
                <a:solidFill>
                  <a:srgbClr val="BFBFBF"/>
                </a:solidFill>
                <a:latin typeface="Arial"/>
                <a:cs typeface="Arial"/>
              </a:rPr>
              <a:t>Motivation</a:t>
            </a:r>
          </a:p>
          <a:p>
            <a:pPr marL="12700">
              <a:lnSpc>
                <a:spcPct val="100000"/>
              </a:lnSpc>
              <a:tabLst>
                <a:tab pos="469265" algn="l"/>
              </a:tabLst>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400" b="1" spc="15" dirty="0" smtClean="0">
                <a:latin typeface="Arial"/>
                <a:cs typeface="Arial"/>
              </a:rPr>
              <a:t>Impact</a:t>
            </a:r>
            <a:r>
              <a:rPr lang="en-US" sz="2400" b="1" spc="15" dirty="0" smtClean="0">
                <a:latin typeface="Arial"/>
                <a:cs typeface="Arial"/>
              </a:rPr>
              <a:t>s</a:t>
            </a:r>
            <a:r>
              <a:rPr sz="2400" b="1" spc="15" dirty="0" smtClean="0">
                <a:latin typeface="Arial"/>
                <a:cs typeface="Arial"/>
              </a:rPr>
              <a:t> </a:t>
            </a:r>
            <a:r>
              <a:rPr sz="2400" b="1" spc="15" dirty="0">
                <a:latin typeface="Arial"/>
                <a:cs typeface="Arial"/>
              </a:rPr>
              <a:t>of </a:t>
            </a:r>
            <a:r>
              <a:rPr lang="en-US" sz="2400" b="1" spc="15" dirty="0">
                <a:latin typeface="Arial"/>
                <a:cs typeface="Arial"/>
              </a:rPr>
              <a:t>Long Flows on Short Flows</a:t>
            </a:r>
          </a:p>
          <a:p>
            <a:pPr>
              <a:lnSpc>
                <a:spcPts val="800"/>
              </a:lnSpc>
              <a:spcBef>
                <a:spcPts val="39"/>
              </a:spcBef>
            </a:pPr>
            <a:endParaRPr lang="en-US" altLang="zh-CN" sz="800" dirty="0"/>
          </a:p>
          <a:p>
            <a:pPr marL="914400" indent="-457200">
              <a:lnSpc>
                <a:spcPct val="100000"/>
              </a:lnSpc>
              <a:buClr>
                <a:srgbClr val="9999CC"/>
              </a:buClr>
              <a:buSzPct val="79166"/>
              <a:buFont typeface="Wingdings" panose="05000000000000000000" pitchFamily="2" charset="2"/>
              <a:buChar char="n"/>
              <a:tabLst>
                <a:tab pos="913765" algn="l"/>
              </a:tabLst>
            </a:pPr>
            <a:r>
              <a:rPr lang="en-US" altLang="zh-CN" sz="2400" b="1" spc="10" dirty="0" smtClean="0">
                <a:latin typeface="Arial"/>
                <a:cs typeface="Arial"/>
              </a:rPr>
              <a:t>Head-of-line Blocking</a:t>
            </a:r>
            <a:endParaRPr lang="en-US" altLang="zh-CN" sz="2400" dirty="0">
              <a:latin typeface="Arial"/>
              <a:cs typeface="Arial"/>
            </a:endParaRPr>
          </a:p>
          <a:p>
            <a:pPr marL="171450" indent="-171450">
              <a:lnSpc>
                <a:spcPts val="1000"/>
              </a:lnSpc>
              <a:spcBef>
                <a:spcPts val="19"/>
              </a:spcBef>
              <a:buClr>
                <a:srgbClr val="9999CC"/>
              </a:buClr>
              <a:buFont typeface="Wingdings" panose="05000000000000000000" pitchFamily="2" charset="2"/>
              <a:buChar char="n"/>
            </a:pPr>
            <a:endParaRPr lang="en-US" altLang="zh-CN" sz="1000" dirty="0"/>
          </a:p>
          <a:p>
            <a:pPr marL="914400" indent="-457200">
              <a:lnSpc>
                <a:spcPct val="100000"/>
              </a:lnSpc>
              <a:buClr>
                <a:srgbClr val="9999CC"/>
              </a:buClr>
              <a:buSzPct val="79166"/>
              <a:buFont typeface="Wingdings" panose="05000000000000000000" pitchFamily="2" charset="2"/>
              <a:buChar char="n"/>
              <a:tabLst>
                <a:tab pos="913765" algn="l"/>
              </a:tabLst>
            </a:pPr>
            <a:r>
              <a:rPr lang="en-US" sz="2400" b="1" spc="-35" dirty="0" smtClean="0">
                <a:latin typeface="Arial"/>
                <a:cs typeface="Arial"/>
              </a:rPr>
              <a:t>Out-of-order</a:t>
            </a:r>
            <a:endParaRPr sz="2800" dirty="0">
              <a:latin typeface="Arial"/>
              <a:cs typeface="Arial"/>
            </a:endParaRPr>
          </a:p>
          <a:p>
            <a:pPr>
              <a:lnSpc>
                <a:spcPts val="600"/>
              </a:lnSpc>
              <a:spcBef>
                <a:spcPts val="39"/>
              </a:spcBef>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lang="en-US" sz="2800" spc="-15" dirty="0" smtClean="0">
                <a:solidFill>
                  <a:srgbClr val="BFBFBF"/>
                </a:solidFill>
                <a:latin typeface="Arial"/>
                <a:cs typeface="Arial"/>
              </a:rPr>
              <a:t>CAPS</a:t>
            </a:r>
            <a:r>
              <a:rPr sz="2800" spc="40" dirty="0" smtClean="0">
                <a:solidFill>
                  <a:srgbClr val="BFBFBF"/>
                </a:solidFill>
                <a:latin typeface="Arial"/>
                <a:cs typeface="Arial"/>
              </a:rPr>
              <a:t> </a:t>
            </a:r>
            <a:r>
              <a:rPr sz="2800" spc="-25" dirty="0" smtClean="0">
                <a:solidFill>
                  <a:srgbClr val="BFBFBF"/>
                </a:solidFill>
                <a:latin typeface="Arial"/>
                <a:cs typeface="Arial"/>
              </a:rPr>
              <a:t>D</a:t>
            </a:r>
            <a:r>
              <a:rPr sz="2800" spc="40" dirty="0" smtClean="0">
                <a:solidFill>
                  <a:srgbClr val="BFBFBF"/>
                </a:solidFill>
                <a:latin typeface="Arial"/>
                <a:cs typeface="Arial"/>
              </a:rPr>
              <a:t>e</a:t>
            </a:r>
            <a:r>
              <a:rPr sz="2800" spc="0" dirty="0" smtClean="0">
                <a:solidFill>
                  <a:srgbClr val="BFBFBF"/>
                </a:solidFill>
                <a:latin typeface="Arial"/>
                <a:cs typeface="Arial"/>
              </a:rPr>
              <a:t>s</a:t>
            </a:r>
            <a:r>
              <a:rPr sz="2800" spc="-25" dirty="0" smtClean="0">
                <a:solidFill>
                  <a:srgbClr val="BFBFBF"/>
                </a:solidFill>
                <a:latin typeface="Arial"/>
                <a:cs typeface="Arial"/>
              </a:rPr>
              <a:t>i</a:t>
            </a:r>
            <a:r>
              <a:rPr sz="2800" spc="40" dirty="0" smtClean="0">
                <a:solidFill>
                  <a:srgbClr val="BFBFBF"/>
                </a:solidFill>
                <a:latin typeface="Arial"/>
                <a:cs typeface="Arial"/>
              </a:rPr>
              <a:t>g</a:t>
            </a:r>
            <a:r>
              <a:rPr sz="2800" spc="0" dirty="0" smtClean="0">
                <a:solidFill>
                  <a:srgbClr val="BFBFBF"/>
                </a:solidFill>
                <a:latin typeface="Arial"/>
                <a:cs typeface="Arial"/>
              </a:rPr>
              <a:t>n</a:t>
            </a:r>
            <a:endParaRPr sz="2800" dirty="0">
              <a:latin typeface="Arial"/>
              <a:cs typeface="Arial"/>
            </a:endParaRP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10" dirty="0" smtClean="0">
                <a:solidFill>
                  <a:srgbClr val="BFBFBF"/>
                </a:solidFill>
                <a:latin typeface="Arial"/>
                <a:cs typeface="Arial"/>
              </a:rPr>
              <a:t>E</a:t>
            </a:r>
            <a:r>
              <a:rPr sz="2800" spc="0" dirty="0" smtClean="0">
                <a:solidFill>
                  <a:srgbClr val="BFBFBF"/>
                </a:solidFill>
                <a:latin typeface="Arial"/>
                <a:cs typeface="Arial"/>
              </a:rPr>
              <a:t>v</a:t>
            </a:r>
            <a:r>
              <a:rPr sz="2800" spc="40" dirty="0" smtClean="0">
                <a:solidFill>
                  <a:srgbClr val="BFBFBF"/>
                </a:solidFill>
                <a:latin typeface="Arial"/>
                <a:cs typeface="Arial"/>
              </a:rPr>
              <a:t>a</a:t>
            </a:r>
            <a:r>
              <a:rPr sz="2800" spc="-25" dirty="0" smtClean="0">
                <a:solidFill>
                  <a:srgbClr val="BFBFBF"/>
                </a:solidFill>
                <a:latin typeface="Arial"/>
                <a:cs typeface="Arial"/>
              </a:rPr>
              <a:t>l</a:t>
            </a:r>
            <a:r>
              <a:rPr sz="2800" spc="40" dirty="0" smtClean="0">
                <a:solidFill>
                  <a:srgbClr val="BFBFBF"/>
                </a:solidFill>
                <a:latin typeface="Arial"/>
                <a:cs typeface="Arial"/>
              </a:rPr>
              <a:t>ua</a:t>
            </a:r>
            <a:r>
              <a:rPr sz="2800" spc="10" dirty="0" smtClean="0">
                <a:solidFill>
                  <a:srgbClr val="BFBFBF"/>
                </a:solidFill>
                <a:latin typeface="Arial"/>
                <a:cs typeface="Arial"/>
              </a:rPr>
              <a:t>t</a:t>
            </a:r>
            <a:r>
              <a:rPr sz="2800" spc="-25" dirty="0" smtClean="0">
                <a:solidFill>
                  <a:srgbClr val="BFBFBF"/>
                </a:solidFill>
                <a:latin typeface="Arial"/>
                <a:cs typeface="Arial"/>
              </a:rPr>
              <a:t>i</a:t>
            </a:r>
            <a:r>
              <a:rPr sz="2800" spc="40" dirty="0" smtClean="0">
                <a:solidFill>
                  <a:srgbClr val="BFBFBF"/>
                </a:solidFill>
                <a:latin typeface="Arial"/>
                <a:cs typeface="Arial"/>
              </a:rPr>
              <a:t>o</a:t>
            </a:r>
            <a:r>
              <a:rPr sz="2800" spc="0" dirty="0" smtClean="0">
                <a:solidFill>
                  <a:srgbClr val="BFBFBF"/>
                </a:solidFill>
                <a:latin typeface="Arial"/>
                <a:cs typeface="Arial"/>
              </a:rPr>
              <a:t>n</a:t>
            </a:r>
            <a:endParaRPr sz="2800" dirty="0">
              <a:latin typeface="Arial"/>
              <a:cs typeface="Arial"/>
            </a:endParaRP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30" dirty="0" smtClean="0">
                <a:solidFill>
                  <a:srgbClr val="BFBFBF"/>
                </a:solidFill>
                <a:latin typeface="Arial"/>
                <a:cs typeface="Arial"/>
              </a:rPr>
              <a:t>S</a:t>
            </a:r>
            <a:r>
              <a:rPr sz="2800" spc="40" dirty="0" smtClean="0">
                <a:solidFill>
                  <a:srgbClr val="BFBFBF"/>
                </a:solidFill>
                <a:latin typeface="Arial"/>
                <a:cs typeface="Arial"/>
              </a:rPr>
              <a:t>u</a:t>
            </a:r>
            <a:r>
              <a:rPr sz="2800" spc="-35" dirty="0" smtClean="0">
                <a:solidFill>
                  <a:srgbClr val="BFBFBF"/>
                </a:solidFill>
                <a:latin typeface="Arial"/>
                <a:cs typeface="Arial"/>
              </a:rPr>
              <a:t>mm</a:t>
            </a:r>
            <a:r>
              <a:rPr sz="2800" spc="40" dirty="0" smtClean="0">
                <a:solidFill>
                  <a:srgbClr val="BFBFBF"/>
                </a:solidFill>
                <a:latin typeface="Arial"/>
                <a:cs typeface="Arial"/>
              </a:rPr>
              <a:t>a</a:t>
            </a:r>
            <a:r>
              <a:rPr sz="2800" spc="-35" dirty="0" smtClean="0">
                <a:solidFill>
                  <a:srgbClr val="BFBFBF"/>
                </a:solidFill>
                <a:latin typeface="Arial"/>
                <a:cs typeface="Arial"/>
              </a:rPr>
              <a:t>r</a:t>
            </a:r>
            <a:r>
              <a:rPr sz="2800" spc="0" dirty="0" smtClean="0">
                <a:solidFill>
                  <a:srgbClr val="BFBFBF"/>
                </a:solidFill>
                <a:latin typeface="Arial"/>
                <a:cs typeface="Arial"/>
              </a:rPr>
              <a:t>y</a:t>
            </a:r>
            <a:endParaRPr sz="28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object 7"/>
          <p:cNvSpPr txBox="1"/>
          <p:nvPr/>
        </p:nvSpPr>
        <p:spPr>
          <a:xfrm>
            <a:off x="916939" y="1506221"/>
            <a:ext cx="10187940" cy="1389379"/>
          </a:xfrm>
          <a:prstGeom prst="rect">
            <a:avLst/>
          </a:prstGeom>
        </p:spPr>
        <p:txBody>
          <a:bodyPr vert="horz" wrap="square" lIns="0" tIns="0" rIns="0" bIns="0" rtlCol="0">
            <a:noAutofit/>
          </a:bodyPr>
          <a:lstStyle/>
          <a:p>
            <a:pPr marL="355600" indent="-342900">
              <a:buFont typeface="Wingdings" panose="05000000000000000000" pitchFamily="2" charset="2"/>
              <a:buChar char="n"/>
              <a:tabLst>
                <a:tab pos="469265" algn="l"/>
              </a:tabLst>
            </a:pPr>
            <a:r>
              <a:rPr sz="2500" spc="470" dirty="0" smtClean="0">
                <a:solidFill>
                  <a:srgbClr val="00007D"/>
                </a:solidFill>
                <a:latin typeface="Arial"/>
                <a:cs typeface="Arial"/>
              </a:rPr>
              <a:t>	</a:t>
            </a:r>
            <a:r>
              <a:rPr lang="en-US" altLang="zh-CN" sz="2800" dirty="0">
                <a:latin typeface="Arial"/>
                <a:cs typeface="Arial"/>
              </a:rPr>
              <a:t>Short flows </a:t>
            </a:r>
            <a:r>
              <a:rPr lang="en-US" altLang="zh-CN" sz="2800" b="1" dirty="0">
                <a:solidFill>
                  <a:srgbClr val="FF0000"/>
                </a:solidFill>
                <a:latin typeface="Arial"/>
                <a:cs typeface="Arial"/>
              </a:rPr>
              <a:t>queued behind </a:t>
            </a:r>
            <a:r>
              <a:rPr lang="en-US" altLang="zh-CN" sz="2800" dirty="0">
                <a:latin typeface="Arial"/>
                <a:cs typeface="Arial"/>
              </a:rPr>
              <a:t>the long flows</a:t>
            </a:r>
          </a:p>
          <a:p>
            <a:pPr>
              <a:lnSpc>
                <a:spcPts val="900"/>
              </a:lnSpc>
              <a:spcBef>
                <a:spcPts val="39"/>
              </a:spcBef>
            </a:pPr>
            <a:endParaRPr sz="900" dirty="0"/>
          </a:p>
          <a:p>
            <a:pPr marL="914400" indent="-457200">
              <a:buClr>
                <a:srgbClr val="9999CC"/>
              </a:buClr>
              <a:buSzPct val="79166"/>
              <a:buFont typeface="Wingdings" panose="05000000000000000000" pitchFamily="2" charset="2"/>
              <a:buChar char="n"/>
              <a:tabLst>
                <a:tab pos="913765" algn="l"/>
              </a:tabLst>
            </a:pPr>
            <a:r>
              <a:rPr lang="en-US" altLang="zh-CN" sz="2400" spc="40" dirty="0" smtClean="0">
                <a:latin typeface="Arial"/>
                <a:cs typeface="Arial"/>
              </a:rPr>
              <a:t>Blocked </a:t>
            </a:r>
            <a:r>
              <a:rPr lang="en-US" altLang="zh-CN" sz="2400" spc="40" dirty="0">
                <a:latin typeface="Arial"/>
                <a:cs typeface="Arial"/>
              </a:rPr>
              <a:t>&amp; Unblocked path</a:t>
            </a:r>
            <a:endParaRPr lang="en-US" altLang="zh-CN" sz="2400" dirty="0">
              <a:latin typeface="Arial"/>
              <a:cs typeface="Arial"/>
            </a:endParaRPr>
          </a:p>
          <a:p>
            <a:pPr marL="914400" indent="-457200">
              <a:lnSpc>
                <a:spcPct val="100000"/>
              </a:lnSpc>
              <a:buClr>
                <a:srgbClr val="9999CC"/>
              </a:buClr>
              <a:buSzPct val="79166"/>
              <a:buFont typeface="Wingdings" panose="05000000000000000000" pitchFamily="2" charset="2"/>
              <a:buChar char="n"/>
              <a:tabLst>
                <a:tab pos="913765" algn="l"/>
              </a:tabLst>
            </a:pPr>
            <a:r>
              <a:rPr lang="en-US" altLang="zh-CN" sz="2400" dirty="0" err="1" smtClean="0">
                <a:latin typeface="Arial"/>
                <a:cs typeface="Arial"/>
              </a:rPr>
              <a:t>Queueing</a:t>
            </a:r>
            <a:r>
              <a:rPr lang="en-US" altLang="zh-CN" sz="2400" dirty="0" smtClean="0">
                <a:latin typeface="Arial"/>
                <a:cs typeface="Arial"/>
              </a:rPr>
              <a:t> delay</a:t>
            </a:r>
          </a:p>
          <a:p>
            <a:pPr marL="914400" indent="-457200">
              <a:lnSpc>
                <a:spcPct val="100000"/>
              </a:lnSpc>
              <a:buClr>
                <a:srgbClr val="9999CC"/>
              </a:buClr>
              <a:buSzPct val="79166"/>
              <a:buFont typeface="Arial"/>
              <a:buChar char="□"/>
              <a:tabLst>
                <a:tab pos="913765" algn="l"/>
              </a:tabLst>
            </a:pPr>
            <a:endParaRPr lang="en-US" altLang="zh-CN" sz="2400" dirty="0" smtClean="0">
              <a:latin typeface="Arial"/>
              <a:cs typeface="Arial"/>
            </a:endParaRPr>
          </a:p>
          <a:p>
            <a:pPr marL="914400" indent="-457200">
              <a:lnSpc>
                <a:spcPct val="100000"/>
              </a:lnSpc>
              <a:buClr>
                <a:srgbClr val="9999CC"/>
              </a:buClr>
              <a:buSzPct val="79166"/>
              <a:buFont typeface="Arial"/>
              <a:buChar char="□"/>
              <a:tabLst>
                <a:tab pos="913765" algn="l"/>
              </a:tabLst>
            </a:pPr>
            <a:endParaRPr lang="en-US" sz="2400" dirty="0">
              <a:latin typeface="Arial"/>
              <a:cs typeface="Arial"/>
            </a:endParaRPr>
          </a:p>
          <a:p>
            <a:pPr marL="914400" indent="-457200">
              <a:lnSpc>
                <a:spcPct val="100000"/>
              </a:lnSpc>
              <a:buClr>
                <a:srgbClr val="9999CC"/>
              </a:buClr>
              <a:buSzPct val="79166"/>
              <a:buFont typeface="Arial"/>
              <a:buChar char="□"/>
              <a:tabLst>
                <a:tab pos="913765" algn="l"/>
              </a:tabLst>
            </a:pPr>
            <a:endParaRPr sz="1000" dirty="0"/>
          </a:p>
          <a:p>
            <a:pPr>
              <a:lnSpc>
                <a:spcPts val="800"/>
              </a:lnSpc>
              <a:spcBef>
                <a:spcPts val="41"/>
              </a:spcBef>
            </a:pPr>
            <a:endParaRPr sz="800" dirty="0"/>
          </a:p>
        </p:txBody>
      </p:sp>
      <p:sp>
        <p:nvSpPr>
          <p:cNvPr id="1048616" name="object 8"/>
          <p:cNvSpPr txBox="1">
            <a:spLocks noGrp="1"/>
          </p:cNvSpPr>
          <p:nvPr>
            <p:ph type="title"/>
          </p:nvPr>
        </p:nvSpPr>
        <p:spPr>
          <a:prstGeom prst="rect">
            <a:avLst/>
          </a:prstGeom>
        </p:spPr>
        <p:txBody>
          <a:bodyPr vert="horz" wrap="square" lIns="0" tIns="0" rIns="0" bIns="0" rtlCol="0">
            <a:noAutofit/>
          </a:bodyPr>
          <a:lstStyle/>
          <a:p>
            <a:pPr marL="12700"/>
            <a:r>
              <a:rPr lang="en-US" altLang="zh-CN" sz="4400" spc="-65" dirty="0">
                <a:latin typeface="Arial"/>
                <a:cs typeface="Arial"/>
              </a:rPr>
              <a:t>Head-of-line </a:t>
            </a:r>
            <a:r>
              <a:rPr lang="en-US" altLang="zh-CN" sz="4400" spc="-65" dirty="0" smtClean="0">
                <a:latin typeface="Arial"/>
                <a:cs typeface="Arial"/>
              </a:rPr>
              <a:t>Blocking</a:t>
            </a:r>
            <a:endParaRPr sz="4400" dirty="0">
              <a:latin typeface="Arial"/>
              <a:cs typeface="Arial"/>
            </a:endParaRPr>
          </a:p>
        </p:txBody>
      </p:sp>
      <p:pic>
        <p:nvPicPr>
          <p:cNvPr id="2097154" name="图片 1"/>
          <p:cNvPicPr>
            <a:picLocks noChangeAspect="1"/>
          </p:cNvPicPr>
          <p:nvPr/>
        </p:nvPicPr>
        <p:blipFill>
          <a:blip r:embed="rId3" cstate="print"/>
          <a:stretch>
            <a:fillRect/>
          </a:stretch>
        </p:blipFill>
        <p:spPr>
          <a:xfrm>
            <a:off x="457200" y="3200400"/>
            <a:ext cx="6002023" cy="3297635"/>
          </a:xfrm>
          <a:prstGeom prst="rect">
            <a:avLst/>
          </a:prstGeom>
        </p:spPr>
      </p:pic>
      <p:pic>
        <p:nvPicPr>
          <p:cNvPr id="2097155" name="图片 2"/>
          <p:cNvPicPr>
            <a:picLocks noChangeAspect="1"/>
          </p:cNvPicPr>
          <p:nvPr/>
        </p:nvPicPr>
        <p:blipFill rotWithShape="1">
          <a:blip r:embed="rId4" cstate="print"/>
          <a:srcRect l="943"/>
          <a:stretch>
            <a:fillRect/>
          </a:stretch>
        </p:blipFill>
        <p:spPr>
          <a:xfrm>
            <a:off x="6705600" y="3200400"/>
            <a:ext cx="4956268" cy="3297635"/>
          </a:xfrm>
          <a:prstGeom prst="rect">
            <a:avLst/>
          </a:prstGeom>
        </p:spPr>
      </p:pic>
      <p:sp>
        <p:nvSpPr>
          <p:cNvPr id="1048617" name="object 5"/>
          <p:cNvSpPr txBox="1">
            <a:spLocks noGrp="1"/>
          </p:cNvSpPr>
          <p:nvPr>
            <p:ph type="sldNum" sz="quarter" idx="7"/>
          </p:nvPr>
        </p:nvSpPr>
        <p:spPr>
          <a:xfrm>
            <a:off x="11064240" y="6447472"/>
            <a:ext cx="228589" cy="200149"/>
          </a:xfrm>
          <a:prstGeom prst="rect">
            <a:avLst/>
          </a:prstGeom>
        </p:spPr>
        <p:txBody>
          <a:bodyPr vert="horz" wrap="square" lIns="0" tIns="0" rIns="0" bIns="0" rtlCol="0">
            <a:noAutofit/>
          </a:bodyPr>
          <a:lstStyle/>
          <a:p>
            <a:pPr marL="114300">
              <a:lnSpc>
                <a:spcPct val="100000"/>
              </a:lnSpc>
            </a:pPr>
            <a:r>
              <a:rPr lang="en-US" sz="1200" dirty="0" smtClean="0">
                <a:solidFill>
                  <a:srgbClr val="898989"/>
                </a:solidFill>
                <a:latin typeface="Arial"/>
                <a:cs typeface="Arial"/>
              </a:rPr>
              <a:t>5</a:t>
            </a:r>
            <a:endParaRPr sz="12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object 7"/>
          <p:cNvSpPr txBox="1"/>
          <p:nvPr/>
        </p:nvSpPr>
        <p:spPr>
          <a:xfrm>
            <a:off x="916939" y="1506221"/>
            <a:ext cx="10187940" cy="1389379"/>
          </a:xfrm>
          <a:prstGeom prst="rect">
            <a:avLst/>
          </a:prstGeom>
        </p:spPr>
        <p:txBody>
          <a:bodyPr vert="horz" wrap="square" lIns="0" tIns="0" rIns="0" bIns="0" rtlCol="0">
            <a:noAutofit/>
          </a:bodyPr>
          <a:lstStyle/>
          <a:p>
            <a:pPr marL="355600" indent="-342900">
              <a:buFont typeface="Wingdings" panose="05000000000000000000" pitchFamily="2" charset="2"/>
              <a:buChar char="n"/>
              <a:tabLst>
                <a:tab pos="469265" algn="l"/>
              </a:tabLst>
            </a:pPr>
            <a:r>
              <a:rPr sz="2500" spc="470" dirty="0" smtClean="0">
                <a:solidFill>
                  <a:srgbClr val="00007D"/>
                </a:solidFill>
                <a:latin typeface="Arial"/>
                <a:cs typeface="Arial"/>
              </a:rPr>
              <a:t>	</a:t>
            </a:r>
            <a:r>
              <a:rPr lang="en-US" altLang="zh-CN" sz="2800" dirty="0" smtClean="0">
                <a:latin typeface="Arial"/>
                <a:cs typeface="Arial"/>
              </a:rPr>
              <a:t>Later-sent packets are </a:t>
            </a:r>
            <a:r>
              <a:rPr lang="en-US" altLang="zh-CN" sz="2800" b="1" dirty="0" smtClean="0">
                <a:solidFill>
                  <a:srgbClr val="FF0000"/>
                </a:solidFill>
                <a:latin typeface="Arial"/>
                <a:cs typeface="Arial"/>
              </a:rPr>
              <a:t>received ahead</a:t>
            </a:r>
            <a:r>
              <a:rPr lang="en-US" altLang="zh-CN" sz="2800" dirty="0" smtClean="0">
                <a:solidFill>
                  <a:srgbClr val="FF0000"/>
                </a:solidFill>
                <a:latin typeface="Arial"/>
                <a:cs typeface="Arial"/>
              </a:rPr>
              <a:t> </a:t>
            </a:r>
            <a:r>
              <a:rPr lang="en-US" altLang="zh-CN" sz="2800" dirty="0" smtClean="0">
                <a:latin typeface="Arial"/>
                <a:cs typeface="Arial"/>
              </a:rPr>
              <a:t>of earlier-sent ones</a:t>
            </a:r>
            <a:endParaRPr lang="en-US" altLang="zh-CN" sz="2800" dirty="0">
              <a:latin typeface="Arial"/>
              <a:cs typeface="Arial"/>
            </a:endParaRPr>
          </a:p>
          <a:p>
            <a:pPr>
              <a:lnSpc>
                <a:spcPts val="900"/>
              </a:lnSpc>
              <a:spcBef>
                <a:spcPts val="39"/>
              </a:spcBef>
            </a:pPr>
            <a:endParaRPr sz="900" dirty="0"/>
          </a:p>
          <a:p>
            <a:pPr marL="914400" indent="-457200">
              <a:buClr>
                <a:srgbClr val="9999CC"/>
              </a:buClr>
              <a:buSzPct val="79166"/>
              <a:buFont typeface="Wingdings" panose="05000000000000000000" pitchFamily="2" charset="2"/>
              <a:buChar char="n"/>
              <a:tabLst>
                <a:tab pos="913765" algn="l"/>
              </a:tabLst>
            </a:pPr>
            <a:r>
              <a:rPr lang="en-US" altLang="zh-CN" sz="2400" spc="40" dirty="0" smtClean="0">
                <a:latin typeface="Arial"/>
                <a:cs typeface="Arial"/>
              </a:rPr>
              <a:t>The ratio of disorder packets</a:t>
            </a:r>
            <a:endParaRPr lang="en-US" altLang="zh-CN" sz="2400" dirty="0">
              <a:latin typeface="Arial"/>
              <a:cs typeface="Arial"/>
            </a:endParaRPr>
          </a:p>
          <a:p>
            <a:pPr marL="914400" indent="-457200">
              <a:lnSpc>
                <a:spcPct val="100000"/>
              </a:lnSpc>
              <a:buClr>
                <a:srgbClr val="9999CC"/>
              </a:buClr>
              <a:buSzPct val="79166"/>
              <a:buFont typeface="Wingdings" panose="05000000000000000000" pitchFamily="2" charset="2"/>
              <a:buChar char="n"/>
              <a:tabLst>
                <a:tab pos="913765" algn="l"/>
              </a:tabLst>
            </a:pPr>
            <a:r>
              <a:rPr lang="en-US" altLang="zh-CN" sz="2400" dirty="0" smtClean="0">
                <a:latin typeface="Arial"/>
                <a:cs typeface="Arial"/>
              </a:rPr>
              <a:t>Cutting congestion window</a:t>
            </a:r>
          </a:p>
          <a:p>
            <a:pPr marL="914400" indent="-457200">
              <a:lnSpc>
                <a:spcPct val="100000"/>
              </a:lnSpc>
              <a:buClr>
                <a:srgbClr val="9999CC"/>
              </a:buClr>
              <a:buSzPct val="79166"/>
              <a:buFont typeface="Arial"/>
              <a:buChar char="□"/>
              <a:tabLst>
                <a:tab pos="913765" algn="l"/>
              </a:tabLst>
            </a:pPr>
            <a:endParaRPr lang="en-US" altLang="zh-CN" sz="2400" dirty="0" smtClean="0">
              <a:latin typeface="Arial"/>
              <a:cs typeface="Arial"/>
            </a:endParaRPr>
          </a:p>
          <a:p>
            <a:pPr marL="914400" indent="-457200">
              <a:lnSpc>
                <a:spcPct val="100000"/>
              </a:lnSpc>
              <a:buClr>
                <a:srgbClr val="9999CC"/>
              </a:buClr>
              <a:buSzPct val="79166"/>
              <a:buFont typeface="Arial"/>
              <a:buChar char="□"/>
              <a:tabLst>
                <a:tab pos="913765" algn="l"/>
              </a:tabLst>
            </a:pPr>
            <a:endParaRPr lang="en-US" sz="2400" dirty="0">
              <a:latin typeface="Arial"/>
              <a:cs typeface="Arial"/>
            </a:endParaRPr>
          </a:p>
          <a:p>
            <a:pPr marL="914400" indent="-457200">
              <a:lnSpc>
                <a:spcPct val="100000"/>
              </a:lnSpc>
              <a:buClr>
                <a:srgbClr val="9999CC"/>
              </a:buClr>
              <a:buSzPct val="79166"/>
              <a:buFont typeface="Arial"/>
              <a:buChar char="□"/>
              <a:tabLst>
                <a:tab pos="913765" algn="l"/>
              </a:tabLst>
            </a:pPr>
            <a:endParaRPr sz="1000" dirty="0"/>
          </a:p>
          <a:p>
            <a:pPr>
              <a:lnSpc>
                <a:spcPts val="800"/>
              </a:lnSpc>
              <a:spcBef>
                <a:spcPts val="41"/>
              </a:spcBef>
            </a:pPr>
            <a:endParaRPr sz="800" dirty="0"/>
          </a:p>
        </p:txBody>
      </p:sp>
      <p:sp>
        <p:nvSpPr>
          <p:cNvPr id="1048622" name="object 8"/>
          <p:cNvSpPr txBox="1">
            <a:spLocks noGrp="1"/>
          </p:cNvSpPr>
          <p:nvPr>
            <p:ph type="title"/>
          </p:nvPr>
        </p:nvSpPr>
        <p:spPr>
          <a:prstGeom prst="rect">
            <a:avLst/>
          </a:prstGeom>
        </p:spPr>
        <p:txBody>
          <a:bodyPr vert="horz" wrap="square" lIns="0" tIns="0" rIns="0" bIns="0" rtlCol="0">
            <a:noAutofit/>
          </a:bodyPr>
          <a:lstStyle/>
          <a:p>
            <a:pPr marL="12700"/>
            <a:r>
              <a:rPr lang="en-US" altLang="zh-CN" sz="4400" spc="-65" dirty="0" smtClean="0">
                <a:latin typeface="Arial"/>
                <a:cs typeface="Arial"/>
              </a:rPr>
              <a:t>Out-of-order</a:t>
            </a:r>
            <a:endParaRPr sz="4400" dirty="0">
              <a:latin typeface="Arial"/>
              <a:cs typeface="Arial"/>
            </a:endParaRPr>
          </a:p>
        </p:txBody>
      </p:sp>
      <p:pic>
        <p:nvPicPr>
          <p:cNvPr id="2097156" name="图片 1"/>
          <p:cNvPicPr>
            <a:picLocks noChangeAspect="1"/>
          </p:cNvPicPr>
          <p:nvPr/>
        </p:nvPicPr>
        <p:blipFill rotWithShape="1">
          <a:blip r:embed="rId3" cstate="print"/>
          <a:srcRect l="1078"/>
          <a:stretch>
            <a:fillRect/>
          </a:stretch>
        </p:blipFill>
        <p:spPr>
          <a:xfrm>
            <a:off x="6464300" y="2979841"/>
            <a:ext cx="4754879" cy="3192359"/>
          </a:xfrm>
          <a:prstGeom prst="rect">
            <a:avLst/>
          </a:prstGeom>
        </p:spPr>
      </p:pic>
      <p:pic>
        <p:nvPicPr>
          <p:cNvPr id="2097157" name="图片 2"/>
          <p:cNvPicPr>
            <a:picLocks noChangeAspect="1"/>
          </p:cNvPicPr>
          <p:nvPr/>
        </p:nvPicPr>
        <p:blipFill rotWithShape="1">
          <a:blip r:embed="rId4" cstate="print"/>
          <a:srcRect l="926"/>
          <a:stretch>
            <a:fillRect/>
          </a:stretch>
        </p:blipFill>
        <p:spPr>
          <a:xfrm>
            <a:off x="1066800" y="3000554"/>
            <a:ext cx="4648200" cy="3171646"/>
          </a:xfrm>
          <a:prstGeom prst="rect">
            <a:avLst/>
          </a:prstGeom>
        </p:spPr>
      </p:pic>
      <p:sp>
        <p:nvSpPr>
          <p:cNvPr id="1048623" name="object 43"/>
          <p:cNvSpPr txBox="1"/>
          <p:nvPr/>
        </p:nvSpPr>
        <p:spPr>
          <a:xfrm>
            <a:off x="685800" y="6264424"/>
            <a:ext cx="5788661" cy="593576"/>
          </a:xfrm>
          <a:prstGeom prst="rect">
            <a:avLst/>
          </a:prstGeom>
        </p:spPr>
        <p:txBody>
          <a:bodyPr vert="horz" wrap="square" lIns="0" tIns="0" rIns="0" bIns="0" rtlCol="0">
            <a:noAutofit/>
          </a:bodyPr>
          <a:lstStyle/>
          <a:p>
            <a:pPr marL="685800" marR="260033" indent="-342900">
              <a:lnSpc>
                <a:spcPct val="150000"/>
              </a:lnSpc>
              <a:spcBef>
                <a:spcPts val="15"/>
              </a:spcBef>
              <a:buClr>
                <a:srgbClr val="9999CC"/>
              </a:buClr>
              <a:buSzPct val="79166"/>
              <a:tabLst>
                <a:tab pos="685324" algn="l"/>
              </a:tabLst>
            </a:pPr>
            <a:r>
              <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rPr>
              <a:t>(a) The percent of disorder packets</a:t>
            </a:r>
            <a:endParaRPr lang="zh-CN" altLang="zh-CN" sz="2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48624" name="object 43"/>
          <p:cNvSpPr txBox="1"/>
          <p:nvPr/>
        </p:nvSpPr>
        <p:spPr>
          <a:xfrm>
            <a:off x="6172200" y="6264424"/>
            <a:ext cx="5788661" cy="593576"/>
          </a:xfrm>
          <a:prstGeom prst="rect">
            <a:avLst/>
          </a:prstGeom>
        </p:spPr>
        <p:txBody>
          <a:bodyPr vert="horz" wrap="square" lIns="0" tIns="0" rIns="0" bIns="0" rtlCol="0">
            <a:noAutofit/>
          </a:bodyPr>
          <a:lstStyle/>
          <a:p>
            <a:pPr marL="685800" marR="260033" indent="-342900">
              <a:lnSpc>
                <a:spcPct val="150000"/>
              </a:lnSpc>
              <a:spcBef>
                <a:spcPts val="15"/>
              </a:spcBef>
              <a:buClr>
                <a:srgbClr val="9999CC"/>
              </a:buClr>
              <a:buSzPct val="79166"/>
              <a:tabLst>
                <a:tab pos="685324" algn="l"/>
              </a:tabLst>
            </a:pPr>
            <a:r>
              <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rPr>
              <a:t>(b) The average congestion window</a:t>
            </a:r>
            <a:endParaRPr lang="zh-CN" altLang="zh-CN" sz="2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48625" name="object 5"/>
          <p:cNvSpPr txBox="1">
            <a:spLocks noGrp="1"/>
          </p:cNvSpPr>
          <p:nvPr>
            <p:ph type="sldNum" sz="quarter" idx="7"/>
          </p:nvPr>
        </p:nvSpPr>
        <p:spPr>
          <a:xfrm>
            <a:off x="11064240" y="6447472"/>
            <a:ext cx="228589" cy="200149"/>
          </a:xfrm>
          <a:prstGeom prst="rect">
            <a:avLst/>
          </a:prstGeom>
        </p:spPr>
        <p:txBody>
          <a:bodyPr vert="horz" wrap="square" lIns="0" tIns="0" rIns="0" bIns="0" rtlCol="0">
            <a:noAutofit/>
          </a:bodyPr>
          <a:lstStyle/>
          <a:p>
            <a:pPr marL="114300">
              <a:lnSpc>
                <a:spcPct val="100000"/>
              </a:lnSpc>
            </a:pPr>
            <a:r>
              <a:rPr lang="en-US" sz="1200" dirty="0" smtClean="0">
                <a:solidFill>
                  <a:srgbClr val="898989"/>
                </a:solidFill>
                <a:latin typeface="Arial"/>
                <a:cs typeface="Arial"/>
              </a:rPr>
              <a:t>6</a:t>
            </a:r>
            <a:endParaRPr sz="120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4400" spc="-60" dirty="0" smtClean="0">
                <a:latin typeface="Arial"/>
                <a:cs typeface="Arial"/>
              </a:rPr>
              <a:t>O</a:t>
            </a:r>
            <a:r>
              <a:rPr sz="4400" spc="-75" dirty="0" smtClean="0">
                <a:latin typeface="Arial"/>
                <a:cs typeface="Arial"/>
              </a:rPr>
              <a:t>u</a:t>
            </a:r>
            <a:r>
              <a:rPr sz="4400" spc="-25" dirty="0" smtClean="0">
                <a:latin typeface="Arial"/>
                <a:cs typeface="Arial"/>
              </a:rPr>
              <a:t>t</a:t>
            </a:r>
            <a:r>
              <a:rPr sz="4400" spc="25" dirty="0" smtClean="0">
                <a:latin typeface="Arial"/>
                <a:cs typeface="Arial"/>
              </a:rPr>
              <a:t>l</a:t>
            </a:r>
            <a:r>
              <a:rPr sz="4400" spc="20" dirty="0" smtClean="0">
                <a:latin typeface="Arial"/>
                <a:cs typeface="Arial"/>
              </a:rPr>
              <a:t>i</a:t>
            </a:r>
            <a:r>
              <a:rPr sz="4400" spc="-50" dirty="0" smtClean="0">
                <a:latin typeface="Arial"/>
                <a:cs typeface="Arial"/>
              </a:rPr>
              <a:t>n</a:t>
            </a:r>
            <a:r>
              <a:rPr sz="4400" spc="0" dirty="0" smtClean="0">
                <a:latin typeface="Arial"/>
                <a:cs typeface="Arial"/>
              </a:rPr>
              <a:t>e</a:t>
            </a:r>
            <a:endParaRPr sz="4400">
              <a:latin typeface="Arial"/>
              <a:cs typeface="Arial"/>
            </a:endParaRPr>
          </a:p>
        </p:txBody>
      </p:sp>
      <p:sp>
        <p:nvSpPr>
          <p:cNvPr id="1048595" name="object 4"/>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1200" spc="30" dirty="0" smtClean="0">
                <a:solidFill>
                  <a:srgbClr val="898989"/>
                </a:solidFill>
                <a:latin typeface="Arial"/>
                <a:cs typeface="Arial"/>
              </a:rPr>
              <a:t>1</a:t>
            </a:r>
            <a:r>
              <a:rPr lang="en-US" sz="1200" spc="30" dirty="0" smtClean="0">
                <a:solidFill>
                  <a:srgbClr val="898989"/>
                </a:solidFill>
                <a:latin typeface="Arial"/>
                <a:cs typeface="Arial"/>
              </a:rPr>
              <a:t>8</a:t>
            </a:r>
            <a:r>
              <a:rPr sz="1200" spc="-35" dirty="0" smtClean="0">
                <a:solidFill>
                  <a:srgbClr val="898989"/>
                </a:solidFill>
                <a:latin typeface="Arial"/>
                <a:cs typeface="Arial"/>
              </a:rPr>
              <a:t>/</a:t>
            </a:r>
            <a:r>
              <a:rPr lang="en-US" sz="1200" spc="-35" dirty="0" smtClean="0">
                <a:solidFill>
                  <a:srgbClr val="898989"/>
                </a:solidFill>
                <a:latin typeface="Arial"/>
                <a:cs typeface="Arial"/>
              </a:rPr>
              <a:t>4</a:t>
            </a:r>
            <a:r>
              <a:rPr sz="1200" spc="-40" dirty="0" smtClean="0">
                <a:solidFill>
                  <a:srgbClr val="898989"/>
                </a:solidFill>
                <a:latin typeface="Arial"/>
                <a:cs typeface="Arial"/>
              </a:rPr>
              <a:t>/</a:t>
            </a:r>
            <a:r>
              <a:rPr lang="en-US" sz="1200" spc="-40" dirty="0" smtClean="0">
                <a:solidFill>
                  <a:srgbClr val="898989"/>
                </a:solidFill>
                <a:latin typeface="Arial"/>
                <a:cs typeface="Arial"/>
              </a:rPr>
              <a:t>19</a:t>
            </a:r>
            <a:endParaRPr sz="1200" dirty="0">
              <a:latin typeface="Arial"/>
              <a:cs typeface="Arial"/>
            </a:endParaRPr>
          </a:p>
        </p:txBody>
      </p:sp>
      <p:sp>
        <p:nvSpPr>
          <p:cNvPr id="1048596" name="object 5"/>
          <p:cNvSpPr txBox="1">
            <a:spLocks noGrp="1"/>
          </p:cNvSpPr>
          <p:nvPr>
            <p:ph type="sldNum" sz="quarter" idx="7"/>
          </p:nvPr>
        </p:nvSpPr>
        <p:spPr>
          <a:prstGeom prst="rect">
            <a:avLst/>
          </a:prstGeom>
        </p:spPr>
        <p:txBody>
          <a:bodyPr vert="horz" wrap="square" lIns="0" tIns="0" rIns="0" bIns="0" rtlCol="0">
            <a:noAutofit/>
          </a:bodyPr>
          <a:lstStyle/>
          <a:p>
            <a:pPr marL="114300">
              <a:lnSpc>
                <a:spcPct val="100000"/>
              </a:lnSpc>
            </a:pPr>
            <a:fld id="{81D60167-4931-47E6-BA6A-407CBD079E47}" type="slidenum">
              <a:rPr sz="1200" dirty="0" smtClean="0">
                <a:solidFill>
                  <a:srgbClr val="898989"/>
                </a:solidFill>
                <a:latin typeface="Arial"/>
                <a:cs typeface="Arial"/>
              </a:rPr>
              <a:pPr marL="114300">
                <a:lnSpc>
                  <a:spcPct val="100000"/>
                </a:lnSpc>
              </a:pPr>
              <a:t>9</a:t>
            </a:fld>
            <a:endParaRPr sz="1200" dirty="0">
              <a:latin typeface="Arial"/>
              <a:cs typeface="Arial"/>
            </a:endParaRPr>
          </a:p>
        </p:txBody>
      </p:sp>
      <p:sp>
        <p:nvSpPr>
          <p:cNvPr id="1048597" name="object 3"/>
          <p:cNvSpPr txBox="1"/>
          <p:nvPr/>
        </p:nvSpPr>
        <p:spPr>
          <a:xfrm>
            <a:off x="916938" y="1518285"/>
            <a:ext cx="7541261" cy="3510915"/>
          </a:xfrm>
          <a:prstGeom prst="rect">
            <a:avLst/>
          </a:prstGeom>
        </p:spPr>
        <p:txBody>
          <a:bodyPr vert="horz" wrap="square" lIns="0" tIns="0" rIns="0" bIns="0" rtlCol="0">
            <a:noAutofit/>
          </a:bodyPr>
          <a:lstStyle/>
          <a:p>
            <a:pPr marL="12700">
              <a:buFont typeface="Wingdings" pitchFamily="2" charset="2"/>
              <a:buChar char="n"/>
              <a:tabLst>
                <a:tab pos="469265" algn="l"/>
              </a:tabLst>
            </a:pPr>
            <a:r>
              <a:rPr sz="2500" spc="470" dirty="0" smtClean="0">
                <a:solidFill>
                  <a:srgbClr val="00007D"/>
                </a:solidFill>
                <a:latin typeface="Arial"/>
                <a:cs typeface="Arial"/>
              </a:rPr>
              <a:t>	</a:t>
            </a:r>
            <a:r>
              <a:rPr lang="en-US" sz="2800" spc="10" dirty="0" smtClean="0">
                <a:solidFill>
                  <a:srgbClr val="BFBFBF"/>
                </a:solidFill>
                <a:latin typeface="Arial"/>
                <a:cs typeface="Arial"/>
              </a:rPr>
              <a:t>Background</a:t>
            </a:r>
          </a:p>
          <a:p>
            <a:pPr>
              <a:lnSpc>
                <a:spcPts val="600"/>
              </a:lnSpc>
              <a:spcBef>
                <a:spcPts val="40"/>
              </a:spcBef>
              <a:buFont typeface="Wingdings" pitchFamily="2" charset="2"/>
              <a:buChar char="n"/>
            </a:pPr>
            <a:endParaRPr lang="en-US" altLang="zh-CN" sz="600" dirty="0" smtClean="0"/>
          </a:p>
          <a:p>
            <a:pPr marL="12700">
              <a:lnSpc>
                <a:spcPct val="100000"/>
              </a:lnSpc>
              <a:buFont typeface="Wingdings" pitchFamily="2" charset="2"/>
              <a:buChar char="n"/>
              <a:tabLst>
                <a:tab pos="469265" algn="l"/>
              </a:tabLst>
            </a:pPr>
            <a:r>
              <a:rPr lang="en-US" altLang="zh-CN" sz="2500" spc="470" dirty="0" smtClean="0">
                <a:solidFill>
                  <a:srgbClr val="00007D"/>
                </a:solidFill>
                <a:latin typeface="Arial"/>
                <a:cs typeface="Arial"/>
              </a:rPr>
              <a:t>	</a:t>
            </a:r>
            <a:r>
              <a:rPr lang="en-US" altLang="zh-CN" sz="2800" spc="10" dirty="0" smtClean="0">
                <a:solidFill>
                  <a:srgbClr val="BFBFBF"/>
                </a:solidFill>
                <a:latin typeface="Arial"/>
                <a:cs typeface="Arial"/>
              </a:rPr>
              <a:t>Motivation</a:t>
            </a:r>
            <a:endParaRPr lang="en-US" sz="2800" spc="10" dirty="0" smtClean="0">
              <a:solidFill>
                <a:srgbClr val="BFBFBF"/>
              </a:solidFill>
              <a:latin typeface="Arial"/>
              <a:cs typeface="Arial"/>
            </a:endParaRPr>
          </a:p>
          <a:p>
            <a:pPr marL="12700">
              <a:lnSpc>
                <a:spcPct val="100000"/>
              </a:lnSpc>
              <a:tabLst>
                <a:tab pos="469265" algn="l"/>
              </a:tabLst>
            </a:pPr>
            <a:endParaRPr sz="600" dirty="0" smtClean="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10" dirty="0" smtClean="0">
                <a:solidFill>
                  <a:srgbClr val="BFBFBF"/>
                </a:solidFill>
                <a:latin typeface="Arial"/>
                <a:cs typeface="Arial"/>
              </a:rPr>
              <a:t>I</a:t>
            </a:r>
            <a:r>
              <a:rPr sz="2800" spc="-35" dirty="0" smtClean="0">
                <a:solidFill>
                  <a:srgbClr val="BFBFBF"/>
                </a:solidFill>
                <a:latin typeface="Arial"/>
                <a:cs typeface="Arial"/>
              </a:rPr>
              <a:t>m</a:t>
            </a:r>
            <a:r>
              <a:rPr sz="2800" spc="40" dirty="0" smtClean="0">
                <a:solidFill>
                  <a:srgbClr val="BFBFBF"/>
                </a:solidFill>
                <a:latin typeface="Arial"/>
                <a:cs typeface="Arial"/>
              </a:rPr>
              <a:t>pa</a:t>
            </a:r>
            <a:r>
              <a:rPr sz="2800" spc="-15" dirty="0" smtClean="0">
                <a:solidFill>
                  <a:srgbClr val="BFBFBF"/>
                </a:solidFill>
                <a:latin typeface="Arial"/>
                <a:cs typeface="Arial"/>
              </a:rPr>
              <a:t>ct</a:t>
            </a:r>
            <a:r>
              <a:rPr lang="en-US" sz="2800" spc="-15" dirty="0" smtClean="0">
                <a:solidFill>
                  <a:srgbClr val="BFBFBF"/>
                </a:solidFill>
                <a:latin typeface="Arial"/>
                <a:cs typeface="Arial"/>
              </a:rPr>
              <a:t>s</a:t>
            </a:r>
            <a:r>
              <a:rPr sz="2800" spc="-60" dirty="0" smtClean="0">
                <a:solidFill>
                  <a:srgbClr val="BFBFBF"/>
                </a:solidFill>
                <a:latin typeface="Arial"/>
                <a:cs typeface="Arial"/>
              </a:rPr>
              <a:t> </a:t>
            </a:r>
            <a:r>
              <a:rPr sz="2800" spc="40" dirty="0" smtClean="0">
                <a:solidFill>
                  <a:srgbClr val="BFBFBF"/>
                </a:solidFill>
                <a:latin typeface="Arial"/>
                <a:cs typeface="Arial"/>
              </a:rPr>
              <a:t>o</a:t>
            </a:r>
            <a:r>
              <a:rPr sz="2800" spc="-10" dirty="0" smtClean="0">
                <a:solidFill>
                  <a:srgbClr val="BFBFBF"/>
                </a:solidFill>
                <a:latin typeface="Arial"/>
                <a:cs typeface="Arial"/>
              </a:rPr>
              <a:t>f</a:t>
            </a:r>
            <a:r>
              <a:rPr sz="2800" spc="-60" dirty="0" smtClean="0">
                <a:solidFill>
                  <a:srgbClr val="BFBFBF"/>
                </a:solidFill>
                <a:latin typeface="Arial"/>
                <a:cs typeface="Arial"/>
              </a:rPr>
              <a:t> </a:t>
            </a:r>
            <a:r>
              <a:rPr lang="en-US" sz="2800" spc="10" dirty="0" smtClean="0">
                <a:solidFill>
                  <a:srgbClr val="BFBFBF"/>
                </a:solidFill>
                <a:latin typeface="Arial"/>
                <a:cs typeface="Arial"/>
              </a:rPr>
              <a:t>Long Flows on Short Flows</a:t>
            </a:r>
          </a:p>
          <a:p>
            <a:pPr marL="12700">
              <a:lnSpc>
                <a:spcPct val="100000"/>
              </a:lnSpc>
              <a:buFont typeface="Wingdings" pitchFamily="2" charset="2"/>
              <a:buChar char="n"/>
              <a:tabLst>
                <a:tab pos="469265" algn="l"/>
              </a:tabLst>
            </a:pPr>
            <a:endParaRPr sz="600" dirty="0" smtClean="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lang="en-US" altLang="zh-CN" sz="2800" b="1" spc="30" dirty="0" smtClean="0">
                <a:latin typeface="Arial"/>
                <a:cs typeface="Arial"/>
              </a:rPr>
              <a:t>CAPS Design</a:t>
            </a: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10" dirty="0" smtClean="0">
                <a:solidFill>
                  <a:srgbClr val="BFBFBF"/>
                </a:solidFill>
                <a:latin typeface="Arial"/>
                <a:cs typeface="Arial"/>
              </a:rPr>
              <a:t>E</a:t>
            </a:r>
            <a:r>
              <a:rPr sz="2800" spc="0" dirty="0" smtClean="0">
                <a:solidFill>
                  <a:srgbClr val="BFBFBF"/>
                </a:solidFill>
                <a:latin typeface="Arial"/>
                <a:cs typeface="Arial"/>
              </a:rPr>
              <a:t>v</a:t>
            </a:r>
            <a:r>
              <a:rPr sz="2800" spc="40" dirty="0" smtClean="0">
                <a:solidFill>
                  <a:srgbClr val="BFBFBF"/>
                </a:solidFill>
                <a:latin typeface="Arial"/>
                <a:cs typeface="Arial"/>
              </a:rPr>
              <a:t>a</a:t>
            </a:r>
            <a:r>
              <a:rPr sz="2800" spc="-25" dirty="0" smtClean="0">
                <a:solidFill>
                  <a:srgbClr val="BFBFBF"/>
                </a:solidFill>
                <a:latin typeface="Arial"/>
                <a:cs typeface="Arial"/>
              </a:rPr>
              <a:t>l</a:t>
            </a:r>
            <a:r>
              <a:rPr sz="2800" spc="40" dirty="0" smtClean="0">
                <a:solidFill>
                  <a:srgbClr val="BFBFBF"/>
                </a:solidFill>
                <a:latin typeface="Arial"/>
                <a:cs typeface="Arial"/>
              </a:rPr>
              <a:t>ua</a:t>
            </a:r>
            <a:r>
              <a:rPr sz="2800" spc="10" dirty="0" smtClean="0">
                <a:solidFill>
                  <a:srgbClr val="BFBFBF"/>
                </a:solidFill>
                <a:latin typeface="Arial"/>
                <a:cs typeface="Arial"/>
              </a:rPr>
              <a:t>t</a:t>
            </a:r>
            <a:r>
              <a:rPr sz="2800" spc="-25" dirty="0" smtClean="0">
                <a:solidFill>
                  <a:srgbClr val="BFBFBF"/>
                </a:solidFill>
                <a:latin typeface="Arial"/>
                <a:cs typeface="Arial"/>
              </a:rPr>
              <a:t>i</a:t>
            </a:r>
            <a:r>
              <a:rPr sz="2800" spc="40" dirty="0" smtClean="0">
                <a:solidFill>
                  <a:srgbClr val="BFBFBF"/>
                </a:solidFill>
                <a:latin typeface="Arial"/>
                <a:cs typeface="Arial"/>
              </a:rPr>
              <a:t>o</a:t>
            </a:r>
            <a:r>
              <a:rPr sz="2800" spc="0" dirty="0" smtClean="0">
                <a:solidFill>
                  <a:srgbClr val="BFBFBF"/>
                </a:solidFill>
                <a:latin typeface="Arial"/>
                <a:cs typeface="Arial"/>
              </a:rPr>
              <a:t>n</a:t>
            </a:r>
            <a:endParaRPr sz="2800" dirty="0">
              <a:latin typeface="Arial"/>
              <a:cs typeface="Arial"/>
            </a:endParaRPr>
          </a:p>
          <a:p>
            <a:pPr>
              <a:lnSpc>
                <a:spcPts val="600"/>
              </a:lnSpc>
              <a:spcBef>
                <a:spcPts val="40"/>
              </a:spcBef>
              <a:buFont typeface="Wingdings" pitchFamily="2" charset="2"/>
              <a:buChar char="n"/>
            </a:pPr>
            <a:endParaRPr sz="600" dirty="0"/>
          </a:p>
          <a:p>
            <a:pPr marL="12700">
              <a:lnSpc>
                <a:spcPct val="100000"/>
              </a:lnSpc>
              <a:buFont typeface="Wingdings" pitchFamily="2" charset="2"/>
              <a:buChar char="n"/>
              <a:tabLst>
                <a:tab pos="469265" algn="l"/>
              </a:tabLst>
            </a:pPr>
            <a:r>
              <a:rPr sz="2500" spc="470" dirty="0" smtClean="0">
                <a:solidFill>
                  <a:srgbClr val="00007D"/>
                </a:solidFill>
                <a:latin typeface="Arial"/>
                <a:cs typeface="Arial"/>
              </a:rPr>
              <a:t>	</a:t>
            </a:r>
            <a:r>
              <a:rPr sz="2800" spc="30" dirty="0" smtClean="0">
                <a:solidFill>
                  <a:srgbClr val="BFBFBF"/>
                </a:solidFill>
                <a:latin typeface="Arial"/>
                <a:cs typeface="Arial"/>
              </a:rPr>
              <a:t>S</a:t>
            </a:r>
            <a:r>
              <a:rPr sz="2800" spc="40" dirty="0" smtClean="0">
                <a:solidFill>
                  <a:srgbClr val="BFBFBF"/>
                </a:solidFill>
                <a:latin typeface="Arial"/>
                <a:cs typeface="Arial"/>
              </a:rPr>
              <a:t>u</a:t>
            </a:r>
            <a:r>
              <a:rPr sz="2800" spc="-35" dirty="0" smtClean="0">
                <a:solidFill>
                  <a:srgbClr val="BFBFBF"/>
                </a:solidFill>
                <a:latin typeface="Arial"/>
                <a:cs typeface="Arial"/>
              </a:rPr>
              <a:t>mm</a:t>
            </a:r>
            <a:r>
              <a:rPr sz="2800" spc="40" dirty="0" smtClean="0">
                <a:solidFill>
                  <a:srgbClr val="BFBFBF"/>
                </a:solidFill>
                <a:latin typeface="Arial"/>
                <a:cs typeface="Arial"/>
              </a:rPr>
              <a:t>a</a:t>
            </a:r>
            <a:r>
              <a:rPr sz="2800" spc="-35" dirty="0" smtClean="0">
                <a:solidFill>
                  <a:srgbClr val="BFBFBF"/>
                </a:solidFill>
                <a:latin typeface="Arial"/>
                <a:cs typeface="Arial"/>
              </a:rPr>
              <a:t>r</a:t>
            </a:r>
            <a:r>
              <a:rPr sz="2800" spc="0" dirty="0" smtClean="0">
                <a:solidFill>
                  <a:srgbClr val="BFBFBF"/>
                </a:solidFill>
                <a:latin typeface="Arial"/>
                <a:cs typeface="Arial"/>
              </a:rPr>
              <a:t>y</a:t>
            </a:r>
            <a:endParaRPr sz="2800" dirty="0">
              <a:latin typeface="Arial"/>
              <a:cs typeface="Arial"/>
            </a:endParaRPr>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中值">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中值">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1688</Words>
  <Application>Microsoft Office PowerPoint</Application>
  <PresentationFormat>自定义</PresentationFormat>
  <Paragraphs>336</Paragraphs>
  <Slides>23</Slides>
  <Notes>23</Notes>
  <HiddenSlides>0</HiddenSlides>
  <MMClips>0</MMClips>
  <ScaleCrop>false</ScaleCrop>
  <HeadingPairs>
    <vt:vector size="4" baseType="variant">
      <vt:variant>
        <vt:lpstr>主题</vt:lpstr>
      </vt:variant>
      <vt:variant>
        <vt:i4>3</vt:i4>
      </vt:variant>
      <vt:variant>
        <vt:lpstr>幻灯片标题</vt:lpstr>
      </vt:variant>
      <vt:variant>
        <vt:i4>23</vt:i4>
      </vt:variant>
    </vt:vector>
  </HeadingPairs>
  <TitlesOfParts>
    <vt:vector size="26" baseType="lpstr">
      <vt:lpstr>Office Theme</vt:lpstr>
      <vt:lpstr>1_中值</vt:lpstr>
      <vt:lpstr>中值</vt:lpstr>
      <vt:lpstr>幻灯片 1</vt:lpstr>
      <vt:lpstr>Outline</vt:lpstr>
      <vt:lpstr>Background</vt:lpstr>
      <vt:lpstr>Outline</vt:lpstr>
      <vt:lpstr>Motivation</vt:lpstr>
      <vt:lpstr>Outline</vt:lpstr>
      <vt:lpstr>Head-of-line Blocking</vt:lpstr>
      <vt:lpstr>Out-of-order</vt:lpstr>
      <vt:lpstr>Outline</vt:lpstr>
      <vt:lpstr>CAPS : Coding-based Adaptive Packet Spraying</vt:lpstr>
      <vt:lpstr>CAPS : Coding-based Adaptive Packet Spraying</vt:lpstr>
      <vt:lpstr>CAPS: Architecture</vt:lpstr>
      <vt:lpstr>CAPS : coding</vt:lpstr>
      <vt:lpstr>CAPS : redundancy optimization</vt:lpstr>
      <vt:lpstr>CAPS : delay performance analysis</vt:lpstr>
      <vt:lpstr>Outline</vt:lpstr>
      <vt:lpstr>幻灯片 17</vt:lpstr>
      <vt:lpstr>幻灯片 18</vt:lpstr>
      <vt:lpstr>幻灯片 19</vt:lpstr>
      <vt:lpstr>幻灯片 20</vt:lpstr>
      <vt:lpstr>Outline</vt:lpstr>
      <vt:lpstr>Summary</vt:lpstr>
      <vt:lpstr>幻灯片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Alcatel_7049D</dc:creator>
  <cp:lastModifiedBy>User</cp:lastModifiedBy>
  <cp:revision>73</cp:revision>
  <dcterms:created xsi:type="dcterms:W3CDTF">2016-11-09T01:06:31Z</dcterms:created>
  <dcterms:modified xsi:type="dcterms:W3CDTF">2018-03-31T09:33:31Z</dcterms:modified>
</cp:coreProperties>
</file>